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CA13"/>
    <a:srgbClr val="BCFF31"/>
    <a:srgbClr val="A237FF"/>
    <a:srgbClr val="26F3FF"/>
    <a:srgbClr val="E719C5"/>
    <a:srgbClr val="FFB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98" autoAdjust="0"/>
    <p:restoredTop sz="95179"/>
  </p:normalViewPr>
  <p:slideViewPr>
    <p:cSldViewPr>
      <p:cViewPr varScale="1">
        <p:scale>
          <a:sx n="82" d="100"/>
          <a:sy n="82" d="100"/>
        </p:scale>
        <p:origin x="1958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isy Slater" userId="09b0b5fd-c141-4f38-8bc2-c59af9f1227e" providerId="ADAL" clId="{B81143CE-1C5B-4066-A73E-F768862280E9}"/>
    <pc:docChg chg="custSel modSld">
      <pc:chgData name="Daisy Slater" userId="09b0b5fd-c141-4f38-8bc2-c59af9f1227e" providerId="ADAL" clId="{B81143CE-1C5B-4066-A73E-F768862280E9}" dt="2023-09-08T07:12:27.694" v="348" actId="20577"/>
      <pc:docMkLst>
        <pc:docMk/>
      </pc:docMkLst>
      <pc:sldChg chg="modSp">
        <pc:chgData name="Daisy Slater" userId="09b0b5fd-c141-4f38-8bc2-c59af9f1227e" providerId="ADAL" clId="{B81143CE-1C5B-4066-A73E-F768862280E9}" dt="2023-09-08T07:12:27.694" v="348" actId="20577"/>
        <pc:sldMkLst>
          <pc:docMk/>
          <pc:sldMk cId="3435129490" sldId="257"/>
        </pc:sldMkLst>
        <pc:spChg chg="mod">
          <ac:chgData name="Daisy Slater" userId="09b0b5fd-c141-4f38-8bc2-c59af9f1227e" providerId="ADAL" clId="{B81143CE-1C5B-4066-A73E-F768862280E9}" dt="2023-09-08T07:12:27.694" v="348" actId="20577"/>
          <ac:spMkLst>
            <pc:docMk/>
            <pc:sldMk cId="3435129490" sldId="257"/>
            <ac:spMk id="4" creationId="{00000000-0000-0000-0000-000000000000}"/>
          </ac:spMkLst>
        </pc:spChg>
        <pc:spChg chg="mod">
          <ac:chgData name="Daisy Slater" userId="09b0b5fd-c141-4f38-8bc2-c59af9f1227e" providerId="ADAL" clId="{B81143CE-1C5B-4066-A73E-F768862280E9}" dt="2023-09-08T07:12:11.575" v="338" actId="2711"/>
          <ac:spMkLst>
            <pc:docMk/>
            <pc:sldMk cId="3435129490" sldId="257"/>
            <ac:spMk id="5" creationId="{00000000-0000-0000-0000-000000000000}"/>
          </ac:spMkLst>
        </pc:spChg>
        <pc:spChg chg="mod">
          <ac:chgData name="Daisy Slater" userId="09b0b5fd-c141-4f38-8bc2-c59af9f1227e" providerId="ADAL" clId="{B81143CE-1C5B-4066-A73E-F768862280E9}" dt="2023-09-08T07:10:28.592" v="325" actId="2711"/>
          <ac:spMkLst>
            <pc:docMk/>
            <pc:sldMk cId="3435129490" sldId="257"/>
            <ac:spMk id="9" creationId="{00000000-0000-0000-0000-000000000000}"/>
          </ac:spMkLst>
        </pc:spChg>
        <pc:spChg chg="mod">
          <ac:chgData name="Daisy Slater" userId="09b0b5fd-c141-4f38-8bc2-c59af9f1227e" providerId="ADAL" clId="{B81143CE-1C5B-4066-A73E-F768862280E9}" dt="2023-09-08T07:10:48.814" v="327" actId="2711"/>
          <ac:spMkLst>
            <pc:docMk/>
            <pc:sldMk cId="3435129490" sldId="257"/>
            <ac:spMk id="11" creationId="{00000000-0000-0000-0000-000000000000}"/>
          </ac:spMkLst>
        </pc:spChg>
        <pc:spChg chg="mod">
          <ac:chgData name="Daisy Slater" userId="09b0b5fd-c141-4f38-8bc2-c59af9f1227e" providerId="ADAL" clId="{B81143CE-1C5B-4066-A73E-F768862280E9}" dt="2023-09-08T07:10:56.046" v="328" actId="2711"/>
          <ac:spMkLst>
            <pc:docMk/>
            <pc:sldMk cId="3435129490" sldId="257"/>
            <ac:spMk id="13" creationId="{00000000-0000-0000-0000-000000000000}"/>
          </ac:spMkLst>
        </pc:spChg>
        <pc:spChg chg="mod">
          <ac:chgData name="Daisy Slater" userId="09b0b5fd-c141-4f38-8bc2-c59af9f1227e" providerId="ADAL" clId="{B81143CE-1C5B-4066-A73E-F768862280E9}" dt="2023-09-08T07:11:12.744" v="330" actId="2711"/>
          <ac:spMkLst>
            <pc:docMk/>
            <pc:sldMk cId="3435129490" sldId="257"/>
            <ac:spMk id="15" creationId="{00000000-0000-0000-0000-000000000000}"/>
          </ac:spMkLst>
        </pc:spChg>
        <pc:spChg chg="mod">
          <ac:chgData name="Daisy Slater" userId="09b0b5fd-c141-4f38-8bc2-c59af9f1227e" providerId="ADAL" clId="{B81143CE-1C5B-4066-A73E-F768862280E9}" dt="2023-09-08T07:11:32.590" v="332" actId="2711"/>
          <ac:spMkLst>
            <pc:docMk/>
            <pc:sldMk cId="3435129490" sldId="257"/>
            <ac:spMk id="17" creationId="{00000000-0000-0000-0000-000000000000}"/>
          </ac:spMkLst>
        </pc:spChg>
        <pc:spChg chg="mod">
          <ac:chgData name="Daisy Slater" userId="09b0b5fd-c141-4f38-8bc2-c59af9f1227e" providerId="ADAL" clId="{B81143CE-1C5B-4066-A73E-F768862280E9}" dt="2023-09-08T07:11:05.142" v="329" actId="2711"/>
          <ac:spMkLst>
            <pc:docMk/>
            <pc:sldMk cId="3435129490" sldId="257"/>
            <ac:spMk id="18" creationId="{B6E00A0C-A39C-4BEE-9919-4C298CA40DF6}"/>
          </ac:spMkLst>
        </pc:spChg>
        <pc:spChg chg="mod">
          <ac:chgData name="Daisy Slater" userId="09b0b5fd-c141-4f38-8bc2-c59af9f1227e" providerId="ADAL" clId="{B81143CE-1C5B-4066-A73E-F768862280E9}" dt="2023-09-08T07:12:04.446" v="337" actId="2711"/>
          <ac:spMkLst>
            <pc:docMk/>
            <pc:sldMk cId="3435129490" sldId="257"/>
            <ac:spMk id="19" creationId="{00000000-0000-0000-0000-000000000000}"/>
          </ac:spMkLst>
        </pc:spChg>
        <pc:spChg chg="mod">
          <ac:chgData name="Daisy Slater" userId="09b0b5fd-c141-4f38-8bc2-c59af9f1227e" providerId="ADAL" clId="{B81143CE-1C5B-4066-A73E-F768862280E9}" dt="2023-09-08T07:10:41.418" v="326" actId="2711"/>
          <ac:spMkLst>
            <pc:docMk/>
            <pc:sldMk cId="3435129490" sldId="257"/>
            <ac:spMk id="28" creationId="{00000000-0000-0000-0000-000000000000}"/>
          </ac:spMkLst>
        </pc:spChg>
        <pc:spChg chg="mod">
          <ac:chgData name="Daisy Slater" userId="09b0b5fd-c141-4f38-8bc2-c59af9f1227e" providerId="ADAL" clId="{B81143CE-1C5B-4066-A73E-F768862280E9}" dt="2023-09-08T07:11:54.374" v="336" actId="20577"/>
          <ac:spMkLst>
            <pc:docMk/>
            <pc:sldMk cId="3435129490" sldId="257"/>
            <ac:spMk id="30" creationId="{00000000-0000-0000-0000-000000000000}"/>
          </ac:spMkLst>
        </pc:spChg>
        <pc:spChg chg="mod">
          <ac:chgData name="Daisy Slater" userId="09b0b5fd-c141-4f38-8bc2-c59af9f1227e" providerId="ADAL" clId="{B81143CE-1C5B-4066-A73E-F768862280E9}" dt="2023-09-08T07:11:21.406" v="331" actId="2711"/>
          <ac:spMkLst>
            <pc:docMk/>
            <pc:sldMk cId="3435129490" sldId="257"/>
            <ac:spMk id="3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DAAC8-F125-47DD-8571-31F2CABA10E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1BBEE-5F98-4A1C-B147-4B4D1D0C0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51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61BBEE-5F98-4A1C-B147-4B4D1D0C09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1B7-602C-458F-8773-7D9172BEB02D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27584" y="188640"/>
            <a:ext cx="79925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>
                <a:latin typeface="Twinkl Cursive Looped" panose="02000000000000000000" pitchFamily="2" charset="0"/>
              </a:rPr>
              <a:t>Bridgemere CE Primary School Curriculum  Year Group: 5/6      Autumn</a:t>
            </a:r>
          </a:p>
        </p:txBody>
      </p:sp>
      <p:sp>
        <p:nvSpPr>
          <p:cNvPr id="5" name="Round Single Corner Rectangle 25"/>
          <p:cNvSpPr>
            <a:spLocks noChangeArrowheads="1"/>
          </p:cNvSpPr>
          <p:nvPr/>
        </p:nvSpPr>
        <p:spPr bwMode="auto">
          <a:xfrm>
            <a:off x="2467433" y="530349"/>
            <a:ext cx="4175125" cy="1400516"/>
          </a:xfrm>
          <a:custGeom>
            <a:avLst/>
            <a:gdLst>
              <a:gd name="T0" fmla="*/ 2087563 w 2284412"/>
              <a:gd name="T1" fmla="*/ 0 h 355600"/>
              <a:gd name="T2" fmla="*/ 0 w 2284412"/>
              <a:gd name="T3" fmla="*/ 249237 h 355600"/>
              <a:gd name="T4" fmla="*/ 2087563 w 2284412"/>
              <a:gd name="T5" fmla="*/ 498475 h 355600"/>
              <a:gd name="T6" fmla="*/ 4175125 w 2284412"/>
              <a:gd name="T7" fmla="*/ 249237 h 355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284412"/>
              <a:gd name="T13" fmla="*/ 0 h 355600"/>
              <a:gd name="T14" fmla="*/ 2267053 w 2284412"/>
              <a:gd name="T15" fmla="*/ 355600 h 355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4412" h="35560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>
              <a:defRPr/>
            </a:pPr>
            <a:r>
              <a:rPr lang="en-GB" sz="2800" b="1" dirty="0">
                <a:solidFill>
                  <a:srgbClr val="FFFFFF"/>
                </a:solidFill>
                <a:latin typeface="Twinkl Cursive Looped" panose="02000000000000000000" pitchFamily="2" charset="0"/>
              </a:rPr>
              <a:t>Vikings, Anglo-Saxons and Scots: </a:t>
            </a:r>
            <a:r>
              <a:rPr lang="en-GB" b="1" dirty="0">
                <a:solidFill>
                  <a:srgbClr val="FFFFFF"/>
                </a:solidFill>
                <a:latin typeface="Twinkl Cursive Looped" panose="02000000000000000000" pitchFamily="2" charset="0"/>
              </a:rPr>
              <a:t>The power struggle for Great Britain between the Anglo-Saxons and the Vikings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79512" y="1340770"/>
            <a:ext cx="2057400" cy="3478263"/>
            <a:chOff x="28575" y="835024"/>
            <a:chExt cx="2057400" cy="1804688145"/>
          </a:xfrm>
        </p:grpSpPr>
        <p:sp>
          <p:nvSpPr>
            <p:cNvPr id="8" name="Rectangle 7"/>
            <p:cNvSpPr/>
            <p:nvPr/>
          </p:nvSpPr>
          <p:spPr>
            <a:xfrm>
              <a:off x="28575" y="835024"/>
              <a:ext cx="2057400" cy="394970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TextBox 7"/>
            <p:cNvSpPr txBox="1">
              <a:spLocks noChangeArrowheads="1"/>
            </p:cNvSpPr>
            <p:nvPr/>
          </p:nvSpPr>
          <p:spPr bwMode="auto">
            <a:xfrm>
              <a:off x="28575" y="1036337"/>
              <a:ext cx="1997075" cy="18044868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GB" sz="1000" dirty="0">
                  <a:latin typeface="Twinkl Cursive Looped" panose="02000000000000000000" pitchFamily="2" charset="0"/>
                </a:rPr>
                <a:t>Text types:</a:t>
              </a:r>
            </a:p>
            <a:p>
              <a:pPr algn="ctr"/>
              <a:r>
                <a:rPr lang="en-GB" sz="1000" dirty="0">
                  <a:latin typeface="Twinkl Cursive Looped" panose="02000000000000000000" pitchFamily="2" charset="0"/>
                </a:rPr>
                <a:t>Mythical writing </a:t>
              </a:r>
            </a:p>
            <a:p>
              <a:pPr algn="ctr"/>
              <a:r>
                <a:rPr lang="en-GB" sz="1000" dirty="0">
                  <a:latin typeface="Twinkl Cursive Looped" panose="02000000000000000000" pitchFamily="2" charset="0"/>
                </a:rPr>
                <a:t>Setting description</a:t>
              </a:r>
            </a:p>
            <a:p>
              <a:pPr algn="ctr"/>
              <a:r>
                <a:rPr lang="en-GB" sz="1000" dirty="0">
                  <a:latin typeface="Twinkl Cursive Looped" panose="02000000000000000000" pitchFamily="2" charset="0"/>
                </a:rPr>
                <a:t>Diary entry writing</a:t>
              </a:r>
            </a:p>
            <a:p>
              <a:pPr algn="ctr"/>
              <a:r>
                <a:rPr lang="en-GB" sz="1000" dirty="0">
                  <a:latin typeface="Twinkl Cursive Looped" panose="02000000000000000000" pitchFamily="2" charset="0"/>
                </a:rPr>
                <a:t>Reading:</a:t>
              </a:r>
            </a:p>
            <a:p>
              <a:pPr algn="ctr"/>
              <a:r>
                <a:rPr lang="en-GB" sz="1000" dirty="0" err="1">
                  <a:latin typeface="Twinkl Cursive Looped" panose="02000000000000000000" pitchFamily="2" charset="0"/>
                </a:rPr>
                <a:t>Inkheart</a:t>
              </a:r>
              <a:r>
                <a:rPr lang="en-GB" sz="1000" dirty="0">
                  <a:latin typeface="Twinkl Cursive Looped" panose="02000000000000000000" pitchFamily="2" charset="0"/>
                </a:rPr>
                <a:t> – Cornelia Funke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GB" sz="1000" dirty="0">
                  <a:latin typeface="Twinkl Cursive Looped" panose="02000000000000000000" pitchFamily="2" charset="0"/>
                </a:rPr>
                <a:t>Using dictionaries to check meaning</a:t>
              </a:r>
            </a:p>
            <a:p>
              <a:pPr algn="ctr">
                <a:buFont typeface="Arial" pitchFamily="34" charset="0"/>
                <a:buChar char="•"/>
              </a:pPr>
              <a:r>
                <a:rPr lang="en-GB" sz="1000" dirty="0">
                  <a:latin typeface="Twinkl Cursive Looped" panose="02000000000000000000" pitchFamily="2" charset="0"/>
                </a:rPr>
                <a:t>Using thesauruses to find synonyms  </a:t>
              </a:r>
            </a:p>
            <a:p>
              <a:pPr algn="ctr">
                <a:buFont typeface="Arial" pitchFamily="34" charset="0"/>
                <a:buChar char="•"/>
              </a:pPr>
              <a:endParaRPr lang="en-GB" sz="1000" dirty="0">
                <a:latin typeface="+mn-lt"/>
              </a:endParaRPr>
            </a:p>
            <a:p>
              <a:r>
                <a:rPr lang="en-GB" sz="1000" dirty="0"/>
                <a:t> </a:t>
              </a:r>
            </a:p>
            <a:p>
              <a:endParaRPr lang="en-GB" sz="1000" dirty="0"/>
            </a:p>
            <a:p>
              <a:r>
                <a:rPr lang="en-GB" sz="1000" dirty="0"/>
                <a:t> </a:t>
              </a: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71449" y="4891338"/>
            <a:ext cx="2057400" cy="17780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lvl="0" algn="ctr"/>
            <a:r>
              <a:rPr lang="en-GB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This half term our learning in context is History, we will be looking at the power struggle for Great Britain between the Anglo-Saxons and the Vikings.</a:t>
            </a:r>
          </a:p>
          <a:p>
            <a:pPr lvl="0" algn="ctr"/>
            <a:r>
              <a:rPr lang="en-GB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We will be looking at how Britain changed after the Romans left and how Britain has remained the same since the Vikings.</a:t>
            </a:r>
          </a:p>
        </p:txBody>
      </p:sp>
      <p:sp>
        <p:nvSpPr>
          <p:cNvPr id="12" name="Snip Diagonal Corner Rectangle 15"/>
          <p:cNvSpPr>
            <a:spLocks noChangeArrowheads="1"/>
          </p:cNvSpPr>
          <p:nvPr/>
        </p:nvSpPr>
        <p:spPr bwMode="auto">
          <a:xfrm>
            <a:off x="2269596" y="4240761"/>
            <a:ext cx="2257245" cy="320874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R.E/Spiritual and Moral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90763" y="4531467"/>
            <a:ext cx="2235305" cy="1417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GB" sz="1000" dirty="0">
                <a:solidFill>
                  <a:srgbClr val="000000"/>
                </a:solidFill>
                <a:latin typeface="Twinkl Cursive Looped" panose="02000000000000000000" pitchFamily="2" charset="0"/>
              </a:rPr>
              <a:t>Kingdom of God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GB" sz="1000" dirty="0">
              <a:solidFill>
                <a:srgbClr val="000000"/>
              </a:solidFill>
              <a:latin typeface="Twinkl Cursive Looped" panose="02000000000000000000" pitchFamily="2" charset="0"/>
            </a:endParaRP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GB" sz="1000" dirty="0">
                <a:solidFill>
                  <a:srgbClr val="000000"/>
                </a:solidFill>
                <a:latin typeface="Twinkl Cursive Looped" panose="02000000000000000000" pitchFamily="2" charset="0"/>
              </a:rPr>
              <a:t>How does the local community seek to bring God’s Kingdom on Earth?</a:t>
            </a: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GB" sz="1000" dirty="0">
              <a:solidFill>
                <a:srgbClr val="000000"/>
              </a:solidFill>
              <a:latin typeface="Twinkl Cursive Looped" panose="02000000000000000000" pitchFamily="2" charset="0"/>
            </a:endParaRPr>
          </a:p>
          <a:p>
            <a:pPr marL="171450" lvl="0" indent="-171450" algn="ctr" defTabSz="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GB" sz="1000" dirty="0">
                <a:solidFill>
                  <a:srgbClr val="000000"/>
                </a:solidFill>
                <a:latin typeface="Twinkl Cursive Looped" panose="02000000000000000000" pitchFamily="2" charset="0"/>
              </a:rPr>
              <a:t>How does a belief in the Kingdom of God inspire and influence Christians across the world?</a:t>
            </a:r>
          </a:p>
        </p:txBody>
      </p:sp>
      <p:sp>
        <p:nvSpPr>
          <p:cNvPr id="14" name="Snip Diagonal Corner Rectangle 18"/>
          <p:cNvSpPr>
            <a:spLocks noChangeArrowheads="1"/>
          </p:cNvSpPr>
          <p:nvPr/>
        </p:nvSpPr>
        <p:spPr bwMode="auto">
          <a:xfrm>
            <a:off x="4617161" y="4240761"/>
            <a:ext cx="2149559" cy="320874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P.E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7397" y="4531467"/>
            <a:ext cx="2057400" cy="6865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PE we will be looking at:</a:t>
            </a:r>
          </a:p>
          <a:p>
            <a:pPr marL="171450" indent="-171450" algn="ctr" defTabSz="457200">
              <a:buFont typeface="Arial" pitchFamily="34" charset="0"/>
              <a:buChar char="•"/>
              <a:defRPr/>
            </a:pPr>
            <a:r>
              <a:rPr lang="en-GB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Tag Rugby </a:t>
            </a:r>
          </a:p>
          <a:p>
            <a:pPr marL="171450" indent="-171450" algn="ctr" defTabSz="457200">
              <a:buFont typeface="Arial" pitchFamily="34" charset="0"/>
              <a:buChar char="•"/>
              <a:defRPr/>
            </a:pPr>
            <a:endParaRPr lang="en-GB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marL="171450" indent="-171450" algn="ctr" defTabSz="457200">
              <a:buFont typeface="Arial" pitchFamily="34" charset="0"/>
              <a:buChar char="•"/>
              <a:defRPr/>
            </a:pPr>
            <a:r>
              <a:rPr lang="en-GB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Football</a:t>
            </a:r>
          </a:p>
          <a:p>
            <a:pPr marL="171450" indent="-171450" algn="ctr" defTabSz="457200">
              <a:buFont typeface="Arial" pitchFamily="34" charset="0"/>
              <a:buChar char="•"/>
              <a:defRPr/>
            </a:pPr>
            <a:endParaRPr lang="en-GB" sz="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Snip Diagonal Corner Rectangle 21"/>
          <p:cNvSpPr>
            <a:spLocks noChangeArrowheads="1"/>
          </p:cNvSpPr>
          <p:nvPr/>
        </p:nvSpPr>
        <p:spPr bwMode="auto">
          <a:xfrm>
            <a:off x="6814216" y="3917404"/>
            <a:ext cx="2055812" cy="288034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Computing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5271" y="4213803"/>
            <a:ext cx="2057400" cy="8630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Spreadsheets 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Looking at how we can input data and use software such as excel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876256" y="908721"/>
            <a:ext cx="2016224" cy="1425435"/>
            <a:chOff x="6876256" y="1230879"/>
            <a:chExt cx="2138362" cy="2752550"/>
          </a:xfrm>
        </p:grpSpPr>
        <p:sp>
          <p:nvSpPr>
            <p:cNvPr id="19" name="Rectangle 18"/>
            <p:cNvSpPr/>
            <p:nvPr/>
          </p:nvSpPr>
          <p:spPr>
            <a:xfrm>
              <a:off x="6876256" y="1870847"/>
              <a:ext cx="2138362" cy="211258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dirty="0">
                  <a:solidFill>
                    <a:srgbClr val="000000"/>
                  </a:solidFill>
                  <a:latin typeface="Twinkl Cursive Looped" panose="02000000000000000000" pitchFamily="2" charset="0"/>
                </a:rPr>
                <a:t>Singapore Maths</a:t>
              </a: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000" dirty="0">
                <a:solidFill>
                  <a:srgbClr val="000000"/>
                </a:solidFill>
                <a:latin typeface="Twinkl Cursive Looped" panose="02000000000000000000" pitchFamily="2" charset="0"/>
              </a:endParaRPr>
            </a:p>
            <a:p>
              <a:pPr marL="171450" lvl="0" indent="-171450" algn="ctr"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1000" dirty="0">
                  <a:solidFill>
                    <a:srgbClr val="000000"/>
                  </a:solidFill>
                  <a:latin typeface="Twinkl Cursive Looped" panose="02000000000000000000" pitchFamily="2" charset="0"/>
                </a:rPr>
                <a:t>Fractions</a:t>
              </a:r>
            </a:p>
            <a:p>
              <a:pPr marL="171450" lvl="0" indent="-171450" algn="ctr"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1000" dirty="0">
                  <a:solidFill>
                    <a:srgbClr val="000000"/>
                  </a:solidFill>
                  <a:latin typeface="Twinkl Cursive Looped" panose="02000000000000000000" pitchFamily="2" charset="0"/>
                </a:rPr>
                <a:t>Decimals</a:t>
              </a:r>
            </a:p>
            <a:p>
              <a:pPr marL="171450" lvl="0" indent="-171450" algn="ctr"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1000" dirty="0">
                  <a:solidFill>
                    <a:srgbClr val="000000"/>
                  </a:solidFill>
                  <a:latin typeface="Twinkl Cursive Looped" panose="02000000000000000000" pitchFamily="2" charset="0"/>
                </a:rPr>
                <a:t>Percentages</a:t>
              </a:r>
            </a:p>
            <a:p>
              <a:pPr marL="171450" lvl="0" indent="-171450" algn="ctr"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1000" dirty="0">
                  <a:solidFill>
                    <a:srgbClr val="000000"/>
                  </a:solidFill>
                  <a:latin typeface="Twinkl Cursive Looped" panose="02000000000000000000" pitchFamily="2" charset="0"/>
                </a:rPr>
                <a:t>Word Problems </a:t>
              </a: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</a:rPr>
                <a:t>  </a:t>
              </a:r>
            </a:p>
            <a:p>
              <a:pPr algn="ctr"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Snip Diagonal Corner Rectangle 6"/>
            <p:cNvSpPr>
              <a:spLocks noChangeArrowheads="1"/>
            </p:cNvSpPr>
            <p:nvPr/>
          </p:nvSpPr>
          <p:spPr bwMode="auto">
            <a:xfrm>
              <a:off x="6876256" y="1230879"/>
              <a:ext cx="2114550" cy="672423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/>
              <a:r>
                <a:rPr lang="en-GB" sz="1200" dirty="0">
                  <a:solidFill>
                    <a:srgbClr val="FFFFFF"/>
                  </a:solidFill>
                  <a:latin typeface="Calibri" charset="0"/>
                </a:rPr>
                <a:t>Maths</a:t>
              </a:r>
            </a:p>
          </p:txBody>
        </p: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900" dirty="0"/>
              <a:t>.</a:t>
            </a:r>
          </a:p>
        </p:txBody>
      </p:sp>
      <p:sp>
        <p:nvSpPr>
          <p:cNvPr id="22" name="Snip Diagonal Corner Rectangle 6"/>
          <p:cNvSpPr>
            <a:spLocks noChangeArrowheads="1"/>
          </p:cNvSpPr>
          <p:nvPr/>
        </p:nvSpPr>
        <p:spPr bwMode="auto">
          <a:xfrm>
            <a:off x="179512" y="980728"/>
            <a:ext cx="2055812" cy="360015"/>
          </a:xfrm>
          <a:custGeom>
            <a:avLst/>
            <a:gdLst>
              <a:gd name="T0" fmla="*/ 2055812 w 2055812"/>
              <a:gd name="T1" fmla="*/ 360364 h 252947"/>
              <a:gd name="T2" fmla="*/ 1027906 w 2055812"/>
              <a:gd name="T3" fmla="*/ 720725 h 252947"/>
              <a:gd name="T4" fmla="*/ 0 w 2055812"/>
              <a:gd name="T5" fmla="*/ 360364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/>
            <a:r>
              <a:rPr lang="en-GB" sz="1200" dirty="0">
                <a:solidFill>
                  <a:srgbClr val="FFFFFF"/>
                </a:solidFill>
                <a:latin typeface="Calibri" charset="0"/>
              </a:rPr>
              <a:t>English </a:t>
            </a:r>
          </a:p>
        </p:txBody>
      </p:sp>
      <p:sp>
        <p:nvSpPr>
          <p:cNvPr id="30722" name="AutoShape 2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71449" y="3273211"/>
            <a:ext cx="2057400" cy="12582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u="sng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Twinkl Cursive Looped" panose="02000000000000000000" pitchFamily="2" charset="0"/>
              </a:rPr>
              <a:t>Properties of Materials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Twinkl Cursive Looped" panose="02000000000000000000" pitchFamily="2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Twinkl Cursive Looped" panose="02000000000000000000" pitchFamily="2" charset="0"/>
              </a:rPr>
              <a:t>Comparing and contrasting materials thinking about whether they are synthetic or natural.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Twinkl Cursive Looped" panose="02000000000000000000" pitchFamily="2" charset="0"/>
              </a:rPr>
              <a:t>Experimenting to see whether a material has flexibility, transparency and magnetism etc.</a:t>
            </a:r>
          </a:p>
        </p:txBody>
      </p:sp>
      <p:sp>
        <p:nvSpPr>
          <p:cNvPr id="29" name="Snip Diagonal Corner Rectangle 21"/>
          <p:cNvSpPr>
            <a:spLocks noChangeArrowheads="1"/>
          </p:cNvSpPr>
          <p:nvPr/>
        </p:nvSpPr>
        <p:spPr bwMode="auto">
          <a:xfrm>
            <a:off x="6832521" y="2358590"/>
            <a:ext cx="2055812" cy="314154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Art/D&amp;T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55668" y="2653743"/>
            <a:ext cx="2057400" cy="12552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Typography &amp; Maps</a:t>
            </a:r>
          </a:p>
          <a:p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Exploring how we can create typography through drawing and design, and use our skills to create personal and highly visual maps</a:t>
            </a:r>
          </a:p>
          <a:p>
            <a:br>
              <a:rPr lang="en-US" sz="700" dirty="0">
                <a:solidFill>
                  <a:schemeClr val="tx1"/>
                </a:solidFill>
                <a:latin typeface="Twinkl Cursive Looped" panose="02000000000000000000" pitchFamily="2" charset="0"/>
              </a:rPr>
            </a:br>
            <a:endParaRPr lang="en-GB" sz="700" dirty="0">
              <a:solidFill>
                <a:schemeClr val="tx1"/>
              </a:solidFill>
              <a:latin typeface="Twinkl Cursive Looped" panose="02000000000000000000" pitchFamily="2" charset="0"/>
              <a:ea typeface="ＭＳ Ｐゴシック" pitchFamily="34" charset="-128"/>
            </a:endParaRPr>
          </a:p>
        </p:txBody>
      </p:sp>
      <p:sp>
        <p:nvSpPr>
          <p:cNvPr id="31" name="Snip Diagonal Corner Rectangle 18"/>
          <p:cNvSpPr>
            <a:spLocks noChangeArrowheads="1"/>
          </p:cNvSpPr>
          <p:nvPr/>
        </p:nvSpPr>
        <p:spPr bwMode="auto">
          <a:xfrm>
            <a:off x="6791164" y="5067592"/>
            <a:ext cx="2101316" cy="343674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BCFF31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Music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875462" y="5411266"/>
            <a:ext cx="2057400" cy="9083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71450" indent="-171450" algn="ctr" defTabSz="457200">
              <a:buFont typeface="Arial"/>
              <a:buChar char="•"/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Playing with instruments to create sound effects to represent different types of Viking music.</a:t>
            </a:r>
          </a:p>
        </p:txBody>
      </p:sp>
      <p:sp>
        <p:nvSpPr>
          <p:cNvPr id="1026" name="AutoShape 2" descr="Image result for a bag for lif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3D51E5B5-7EF0-4020-BEA7-2C0580151B9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0" y="49150"/>
            <a:ext cx="907877" cy="858426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31E201-7039-4751-B066-3B66084138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6584" y="5171539"/>
            <a:ext cx="2188798" cy="5060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1B6669-B89E-4D81-B7FE-930D914AC2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2639" y="5620314"/>
            <a:ext cx="2042158" cy="90838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6E00A0C-A39C-4BEE-9919-4C298CA40DF6}"/>
              </a:ext>
            </a:extLst>
          </p:cNvPr>
          <p:cNvSpPr txBox="1"/>
          <p:nvPr/>
        </p:nvSpPr>
        <p:spPr>
          <a:xfrm>
            <a:off x="4739687" y="5620314"/>
            <a:ext cx="1902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winkl Cursive Looped" panose="02000000000000000000" pitchFamily="2" charset="0"/>
              </a:rPr>
              <a:t>Basic oral skills including greetings, numbers to 50, days of the week, months and everyday classroom essentials</a:t>
            </a:r>
          </a:p>
        </p:txBody>
      </p:sp>
      <p:sp>
        <p:nvSpPr>
          <p:cNvPr id="27" name="Snip Diagonal Corner Rectangle 15"/>
          <p:cNvSpPr>
            <a:spLocks noChangeArrowheads="1"/>
          </p:cNvSpPr>
          <p:nvPr/>
        </p:nvSpPr>
        <p:spPr bwMode="auto">
          <a:xfrm>
            <a:off x="173037" y="3121022"/>
            <a:ext cx="2055812" cy="288291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Science</a:t>
            </a:r>
          </a:p>
        </p:txBody>
      </p:sp>
      <p:sp>
        <p:nvSpPr>
          <p:cNvPr id="10" name="Snip Diagonal Corner Rectangle 10"/>
          <p:cNvSpPr>
            <a:spLocks noChangeArrowheads="1"/>
          </p:cNvSpPr>
          <p:nvPr/>
        </p:nvSpPr>
        <p:spPr bwMode="auto">
          <a:xfrm>
            <a:off x="157955" y="4747323"/>
            <a:ext cx="2084387" cy="288032"/>
          </a:xfrm>
          <a:custGeom>
            <a:avLst/>
            <a:gdLst>
              <a:gd name="T0" fmla="*/ 2084387 w 2055812"/>
              <a:gd name="T1" fmla="*/ 127001 h 252947"/>
              <a:gd name="T2" fmla="*/ 1042194 w 2055812"/>
              <a:gd name="T3" fmla="*/ 254000 h 252947"/>
              <a:gd name="T4" fmla="*/ 0 w 2055812"/>
              <a:gd name="T5" fmla="*/ 127001 h 252947"/>
              <a:gd name="T6" fmla="*/ 1042194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History/Geography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2EA0371-FBE4-4BFC-9ADA-FE4E674387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4593" y="1930865"/>
            <a:ext cx="4489270" cy="229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E65B3936C7AA458C2C84487388C7F3" ma:contentTypeVersion="7" ma:contentTypeDescription="Create a new document." ma:contentTypeScope="" ma:versionID="cf9a9bec7f8e308027d1cf3185a9e5db">
  <xsd:schema xmlns:xsd="http://www.w3.org/2001/XMLSchema" xmlns:xs="http://www.w3.org/2001/XMLSchema" xmlns:p="http://schemas.microsoft.com/office/2006/metadata/properties" xmlns:ns3="b4801086-57e1-4602-bf7c-e65889d3bbb6" targetNamespace="http://schemas.microsoft.com/office/2006/metadata/properties" ma:root="true" ma:fieldsID="9a11fe454e3daadf3556ce62161b6666" ns3:_="">
    <xsd:import namespace="b4801086-57e1-4602-bf7c-e65889d3bb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801086-57e1-4602-bf7c-e65889d3bb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BCF2C4-CC22-4617-BFC1-0A39E845504E}">
  <ds:schemaRefs>
    <ds:schemaRef ds:uri="http://www.w3.org/XML/1998/namespace"/>
    <ds:schemaRef ds:uri="b4801086-57e1-4602-bf7c-e65889d3bbb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FEA535E-8183-437A-85E5-C1314E89F9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85C916-EE82-441A-BC52-C9D4BB480F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801086-57e1-4602-bf7c-e65889d3bb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2821</TotalTime>
  <Words>289</Words>
  <Application>Microsoft Office PowerPoint</Application>
  <PresentationFormat>On-screen Show (4:3)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Calibri</vt:lpstr>
      <vt:lpstr>Twinkl Cursive Looped</vt:lpstr>
      <vt:lpstr>Office Theme</vt:lpstr>
      <vt:lpstr>PowerPoint Presentation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Torrie</dc:creator>
  <cp:lastModifiedBy>Daisy Slater</cp:lastModifiedBy>
  <cp:revision>48</cp:revision>
  <cp:lastPrinted>2021-12-07T12:00:58Z</cp:lastPrinted>
  <dcterms:created xsi:type="dcterms:W3CDTF">2014-01-12T15:09:39Z</dcterms:created>
  <dcterms:modified xsi:type="dcterms:W3CDTF">2023-09-08T07:12:36Z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0x0101002DE65B3936C7AA458C2C84487388C7F3</vt:lpwstr>
  </property>
</Properties>
</file>