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CA13"/>
    <a:srgbClr val="BCFF31"/>
    <a:srgbClr val="A237FF"/>
    <a:srgbClr val="26F3FF"/>
    <a:srgbClr val="E719C5"/>
    <a:srgbClr val="FFB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405" autoAdjust="0"/>
    <p:restoredTop sz="94660"/>
  </p:normalViewPr>
  <p:slideViewPr>
    <p:cSldViewPr>
      <p:cViewPr varScale="1">
        <p:scale>
          <a:sx n="86" d="100"/>
          <a:sy n="86" d="100"/>
        </p:scale>
        <p:origin x="186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07889" y="271463"/>
            <a:ext cx="81122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        </a:t>
            </a:r>
            <a:r>
              <a:rPr lang="en-GB" dirty="0" err="1"/>
              <a:t>Bridgemere</a:t>
            </a:r>
            <a:r>
              <a:rPr lang="en-GB" dirty="0"/>
              <a:t> CE Primary School          Class: 4       Term : Autumn Term 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37078" y="835162"/>
            <a:ext cx="3048910" cy="2932823"/>
            <a:chOff x="28575" y="835024"/>
            <a:chExt cx="2057400" cy="8493176"/>
          </a:xfrm>
        </p:grpSpPr>
        <p:sp>
          <p:nvSpPr>
            <p:cNvPr id="8" name="Rectangle 7"/>
            <p:cNvSpPr/>
            <p:nvPr/>
          </p:nvSpPr>
          <p:spPr>
            <a:xfrm>
              <a:off x="28575" y="835024"/>
              <a:ext cx="2057400" cy="579548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TextBox 7"/>
            <p:cNvSpPr txBox="1">
              <a:spLocks noChangeArrowheads="1"/>
            </p:cNvSpPr>
            <p:nvPr/>
          </p:nvSpPr>
          <p:spPr bwMode="auto">
            <a:xfrm>
              <a:off x="57761" y="1039188"/>
              <a:ext cx="1946816" cy="8289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Class story:  Holes by Louis Sachar</a:t>
              </a: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u="sng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Reading:</a:t>
              </a: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Hansel and Gretel – Neil </a:t>
              </a:r>
              <a:r>
                <a:rPr lang="en-GB" sz="1000" dirty="0" err="1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Gaiman</a:t>
              </a: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Macbeth – William Shakespeare </a:t>
              </a: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Romeo and Juliet – William Shakespeare</a:t>
              </a: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The Highway Man – Alfred Noyes </a:t>
              </a: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u="sng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Writing:</a:t>
              </a: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Dairy entry</a:t>
              </a: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P</a:t>
              </a:r>
              <a:r>
                <a:rPr lang="en-GB" sz="1000" dirty="0" err="1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oetry</a:t>
              </a: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Persuasive letter</a:t>
              </a: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Narrative</a:t>
              </a:r>
              <a:endParaRPr lang="en-GB" sz="8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  <a:ea typeface="MS PGothic" pitchFamily="34" charset="-128"/>
                </a:rPr>
                <a:t> </a:t>
              </a: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3270193" y="3047419"/>
            <a:ext cx="2823034" cy="13259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900" dirty="0">
              <a:solidFill>
                <a:schemeClr val="tx1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u="sng" dirty="0">
                <a:solidFill>
                  <a:schemeClr val="tx1"/>
                </a:solidFill>
                <a:latin typeface="Calibri" pitchFamily="34" charset="0"/>
              </a:rPr>
              <a:t>2D Drawing to 3D Making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Explore how 2D drawings can be transformed to 3D objects. Work towards a sculptural outcome or a graphic design outcome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u="sng" dirty="0">
                <a:solidFill>
                  <a:schemeClr val="tx1"/>
                </a:solidFill>
                <a:latin typeface="Calibri" pitchFamily="34" charset="0"/>
              </a:rPr>
              <a:t>Mechanical Systems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Pulleys and gears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Mechanical Systems </a:t>
            </a: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6144679" y="3502930"/>
            <a:ext cx="2858525" cy="265055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R.E/Spiritual and Moral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62497" y="3784214"/>
            <a:ext cx="2842154" cy="8025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b="1" u="sng" dirty="0">
                <a:solidFill>
                  <a:schemeClr val="tx1"/>
                </a:solidFill>
                <a:latin typeface="Calibri" pitchFamily="34" charset="0"/>
              </a:rPr>
              <a:t>Life as a journey 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b="1" u="sng" dirty="0">
                <a:solidFill>
                  <a:schemeClr val="tx1"/>
                </a:solidFill>
                <a:latin typeface="Calibri" pitchFamily="34" charset="0"/>
              </a:rPr>
              <a:t>Advent 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b="1" u="sng" dirty="0">
                <a:solidFill>
                  <a:schemeClr val="tx1"/>
                </a:solidFill>
                <a:latin typeface="Calibri" pitchFamily="34" charset="0"/>
              </a:rPr>
              <a:t>Multi-Faith</a:t>
            </a:r>
            <a:r>
              <a:rPr lang="cy-GB" sz="1000" b="1" dirty="0">
                <a:solidFill>
                  <a:schemeClr val="tx1"/>
                </a:solidFill>
                <a:latin typeface="Calibri" pitchFamily="34" charset="0"/>
              </a:rPr>
              <a:t> – </a:t>
            </a:r>
            <a:r>
              <a:rPr lang="cy-GB" sz="1000" dirty="0">
                <a:solidFill>
                  <a:schemeClr val="tx1"/>
                </a:solidFill>
                <a:latin typeface="Calibri" pitchFamily="34" charset="0"/>
              </a:rPr>
              <a:t>Hinduism, Islam, Judaism, Sikhism</a:t>
            </a:r>
            <a:endParaRPr lang="cy-GB" sz="1000" b="1" u="sng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81224" y="968061"/>
            <a:ext cx="3059590" cy="11820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Snip Diagonal Corner Rectangle 21"/>
          <p:cNvSpPr>
            <a:spLocks noChangeArrowheads="1"/>
          </p:cNvSpPr>
          <p:nvPr/>
        </p:nvSpPr>
        <p:spPr bwMode="auto">
          <a:xfrm>
            <a:off x="6121891" y="2385381"/>
            <a:ext cx="2863083" cy="265054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Computing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43513" y="2662714"/>
            <a:ext cx="2831450" cy="840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457200">
              <a:defRPr/>
            </a:pPr>
            <a:endParaRPr lang="en-US" sz="900" b="1" u="sng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165330" y="567797"/>
            <a:ext cx="2837874" cy="1801354"/>
            <a:chOff x="6737542" y="853689"/>
            <a:chExt cx="2365505" cy="3799470"/>
          </a:xfrm>
        </p:grpSpPr>
        <p:sp>
          <p:nvSpPr>
            <p:cNvPr id="19" name="Rectangle 18"/>
            <p:cNvSpPr/>
            <p:nvPr/>
          </p:nvSpPr>
          <p:spPr>
            <a:xfrm>
              <a:off x="6737542" y="1276164"/>
              <a:ext cx="2360150" cy="337699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>
                <a:defRPr/>
              </a:pPr>
              <a:endParaRPr lang="en-GB" sz="1000" dirty="0">
                <a:solidFill>
                  <a:schemeClr val="tx1"/>
                </a:solidFill>
                <a:latin typeface="Calibri" pitchFamily="34" charset="0"/>
              </a:endParaRP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</a:rPr>
                <a:t>Place value</a:t>
              </a: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00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</a:rPr>
                <a:t>Four Operations (+ - x /)</a:t>
              </a: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00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</a:rPr>
                <a:t>Problem solving</a:t>
              </a: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00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</a:rPr>
                <a:t>Reasoning</a:t>
              </a: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00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</a:rPr>
                <a:t>Real life context </a:t>
              </a:r>
              <a:r>
                <a:rPr lang="en-US" sz="1000" dirty="0" err="1">
                  <a:solidFill>
                    <a:srgbClr val="000000"/>
                  </a:solidFill>
                  <a:latin typeface="Calibri" pitchFamily="34" charset="0"/>
                </a:rPr>
                <a:t>maths</a:t>
              </a:r>
              <a:endParaRPr lang="en-US" sz="1000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00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GB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Coding and Online Safety  </a:t>
              </a:r>
            </a:p>
            <a:p>
              <a:pPr algn="ctr" defTabSz="457200">
                <a:defRPr/>
              </a:pPr>
              <a:endPara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GB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Spreadsheets </a:t>
              </a: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737913" y="853689"/>
              <a:ext cx="2365134" cy="672423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130655" y="587487"/>
            <a:ext cx="3055334" cy="308004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English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372102" y="5554190"/>
            <a:ext cx="2896091" cy="7095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en-GB" sz="800" dirty="0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28761" y="2805695"/>
            <a:ext cx="3083122" cy="1825707"/>
            <a:chOff x="154699" y="3407415"/>
            <a:chExt cx="2167719" cy="779060"/>
          </a:xfrm>
        </p:grpSpPr>
        <p:sp>
          <p:nvSpPr>
            <p:cNvPr id="28" name="Rectangle 27"/>
            <p:cNvSpPr/>
            <p:nvPr/>
          </p:nvSpPr>
          <p:spPr>
            <a:xfrm>
              <a:off x="178753" y="3503470"/>
              <a:ext cx="2143665" cy="68300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00" b="1" u="sng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u="sng" dirty="0">
                  <a:solidFill>
                    <a:schemeClr val="tx1"/>
                  </a:solidFill>
                </a:rPr>
                <a:t>Living Things and Their Habitats</a:t>
              </a: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</a:rPr>
                <a:t>Flowering plant reproduction</a:t>
              </a: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</a:rPr>
                <a:t>Ways that plants produce Asexually</a:t>
              </a: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</a:rPr>
                <a:t>Life Cycles – Insects and Amphibians, Mammalian and Bird Life cycles</a:t>
              </a: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dirty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r>
                <a:rPr lang="en-US" sz="1000" b="1" u="sng" dirty="0">
                  <a:solidFill>
                    <a:srgbClr val="000000"/>
                  </a:solidFill>
                  <a:latin typeface="Calibri" pitchFamily="34" charset="0"/>
                </a:rPr>
                <a:t>Materials and their Properties</a:t>
              </a: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</a:rPr>
                <a:t>Sound proofing</a:t>
              </a: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</a:rPr>
                <a:t>Electrical Conductivity</a:t>
              </a: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Calibri" pitchFamily="34" charset="0"/>
                </a:rPr>
                <a:t>Recycling</a:t>
              </a:r>
              <a:endParaRPr lang="en-US" sz="1000" b="1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900" b="1" u="sng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27" name="Snip Diagonal Corner Rectangle 15"/>
            <p:cNvSpPr>
              <a:spLocks noChangeArrowheads="1"/>
            </p:cNvSpPr>
            <p:nvPr/>
          </p:nvSpPr>
          <p:spPr bwMode="auto">
            <a:xfrm>
              <a:off x="154699" y="3407415"/>
              <a:ext cx="2143664" cy="131431"/>
            </a:xfrm>
            <a:custGeom>
              <a:avLst/>
              <a:gdLst>
                <a:gd name="T0" fmla="*/ 2055812 w 2055812"/>
                <a:gd name="T1" fmla="*/ 143669 h 252947"/>
                <a:gd name="T2" fmla="*/ 1027906 w 2055812"/>
                <a:gd name="T3" fmla="*/ 287337 h 252947"/>
                <a:gd name="T4" fmla="*/ 0 w 2055812"/>
                <a:gd name="T5" fmla="*/ 143669 h 252947"/>
                <a:gd name="T6" fmla="*/ 1027906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lt1"/>
                  </a:solidFill>
                  <a:latin typeface="+mn-lt"/>
                  <a:ea typeface="+mn-ea"/>
                </a:rPr>
                <a:t>Science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2DBFF1A4-B223-498C-9273-654D0562D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2640" y="1279183"/>
            <a:ext cx="2849401" cy="1601055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0EBB06A4-5E7B-47DF-84E0-192CD5253BE0}"/>
              </a:ext>
            </a:extLst>
          </p:cNvPr>
          <p:cNvSpPr/>
          <p:nvPr/>
        </p:nvSpPr>
        <p:spPr>
          <a:xfrm>
            <a:off x="3268854" y="5841309"/>
            <a:ext cx="2801195" cy="9253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defTabSz="457200"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</a:rPr>
              <a:t>Recap on colours, numbers, simple phrases.</a:t>
            </a:r>
          </a:p>
          <a:p>
            <a:pPr lvl="0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lvl="0" defTabSz="457200"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</a:rPr>
              <a:t>Project one:</a:t>
            </a:r>
          </a:p>
          <a:p>
            <a:pPr lvl="0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Looking at shapes and using positional language</a:t>
            </a:r>
            <a:r>
              <a:rPr lang="en-GB" sz="9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.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1" name="Snip Diagonal Corner Rectangle 18">
            <a:extLst>
              <a:ext uri="{FF2B5EF4-FFF2-40B4-BE49-F238E27FC236}">
                <a16:creationId xmlns:a16="http://schemas.microsoft.com/office/drawing/2014/main" id="{EE1F70AF-A7F4-41B1-8608-15C624A21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8222" y="4355812"/>
            <a:ext cx="2823034" cy="369332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P.E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8AB5437-557A-45AD-92A6-F29B57EEF6A6}"/>
              </a:ext>
            </a:extLst>
          </p:cNvPr>
          <p:cNvSpPr/>
          <p:nvPr/>
        </p:nvSpPr>
        <p:spPr>
          <a:xfrm>
            <a:off x="3257989" y="4725144"/>
            <a:ext cx="2820651" cy="9030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71450" marR="0" lvl="0" indent="-1714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Football</a:t>
            </a:r>
            <a:endParaRPr lang="en-GB" sz="1000" dirty="0">
              <a:solidFill>
                <a:prstClr val="black"/>
              </a:solidFill>
              <a:latin typeface="Calibri" pitchFamily="34" charset="0"/>
            </a:endParaRPr>
          </a:p>
          <a:p>
            <a:pPr marL="171450" marR="0" lvl="0" indent="-1714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Tag Rugby</a:t>
            </a:r>
          </a:p>
          <a:p>
            <a:pPr marL="171450" marR="0" lvl="0" indent="-1714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Calibri" pitchFamily="34" charset="0"/>
              </a:rPr>
              <a:t>Hockey</a:t>
            </a:r>
          </a:p>
          <a:p>
            <a:pPr marL="171450" marR="0" lvl="0" indent="-1714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Calibri" pitchFamily="34" charset="0"/>
              </a:rPr>
              <a:t>Handball</a:t>
            </a:r>
            <a:endParaRPr kumimoji="0" lang="en-GB" sz="10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34" name="Group 34">
            <a:extLst>
              <a:ext uri="{FF2B5EF4-FFF2-40B4-BE49-F238E27FC236}">
                <a16:creationId xmlns:a16="http://schemas.microsoft.com/office/drawing/2014/main" id="{27280234-A873-4076-93C2-1A77AE8A2B98}"/>
              </a:ext>
            </a:extLst>
          </p:cNvPr>
          <p:cNvGrpSpPr>
            <a:grpSpLocks/>
          </p:cNvGrpSpPr>
          <p:nvPr/>
        </p:nvGrpSpPr>
        <p:grpSpPr bwMode="auto">
          <a:xfrm>
            <a:off x="6125735" y="5896290"/>
            <a:ext cx="2850851" cy="841972"/>
            <a:chOff x="6742423" y="5207857"/>
            <a:chExt cx="2360150" cy="544148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51076C2-798A-4DD3-AA59-FB50CCB9D2AF}"/>
                </a:ext>
              </a:extLst>
            </p:cNvPr>
            <p:cNvSpPr/>
            <p:nvPr/>
          </p:nvSpPr>
          <p:spPr>
            <a:xfrm>
              <a:off x="6742423" y="5207858"/>
              <a:ext cx="2360150" cy="544148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dirty="0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black"/>
                  </a:solidFill>
                  <a:latin typeface="Calibri" pitchFamily="34" charset="0"/>
                  <a:ea typeface="ＭＳ Ｐゴシック" pitchFamily="34" charset="-128"/>
                </a:rPr>
                <a:t>Getting Loopy 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black"/>
                  </a:solidFill>
                  <a:latin typeface="Calibri" pitchFamily="34" charset="0"/>
                  <a:ea typeface="ＭＳ Ｐゴシック" pitchFamily="34" charset="-128"/>
                </a:rPr>
                <a:t>Code Breakers  </a:t>
              </a:r>
            </a:p>
          </p:txBody>
        </p:sp>
        <p:sp>
          <p:nvSpPr>
            <p:cNvPr id="36" name="Snip Diagonal Corner Rectangle 6">
              <a:extLst>
                <a:ext uri="{FF2B5EF4-FFF2-40B4-BE49-F238E27FC236}">
                  <a16:creationId xmlns:a16="http://schemas.microsoft.com/office/drawing/2014/main" id="{D3240412-2DAD-403E-B975-65B57D13D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5414" y="5207857"/>
              <a:ext cx="2350429" cy="2132125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charset="0"/>
                  <a:ea typeface="+mn-ea"/>
                  <a:cs typeface="+mn-cs"/>
                </a:rPr>
                <a:t>Music</a:t>
              </a:r>
            </a:p>
          </p:txBody>
        </p:sp>
      </p:grpSp>
      <p:sp>
        <p:nvSpPr>
          <p:cNvPr id="26" name="Snip Diagonal Corner Rectangle 21">
            <a:extLst>
              <a:ext uri="{FF2B5EF4-FFF2-40B4-BE49-F238E27FC236}">
                <a16:creationId xmlns:a16="http://schemas.microsoft.com/office/drawing/2014/main" id="{B41C8654-C4F7-4988-859E-A3A0AD51C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001" y="5443534"/>
            <a:ext cx="2817639" cy="369332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French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152636" y="4602498"/>
            <a:ext cx="3044345" cy="373856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lt1"/>
                </a:solidFill>
                <a:latin typeface="+mn-lt"/>
                <a:ea typeface="+mn-ea"/>
              </a:rPr>
              <a:t>H</a:t>
            </a:r>
            <a:r>
              <a:rPr lang="en-GB" sz="1200" dirty="0" err="1">
                <a:solidFill>
                  <a:schemeClr val="lt1"/>
                </a:solidFill>
                <a:latin typeface="+mn-lt"/>
                <a:ea typeface="+mn-ea"/>
              </a:rPr>
              <a:t>istory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7" name="Snip Diagonal Corner Rectangle 21">
            <a:extLst>
              <a:ext uri="{FF2B5EF4-FFF2-40B4-BE49-F238E27FC236}">
                <a16:creationId xmlns:a16="http://schemas.microsoft.com/office/drawing/2014/main" id="{94CD1EC4-32C6-4789-BA8B-4DC4A78F3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119" y="2849519"/>
            <a:ext cx="2857521" cy="308005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Art/D&amp;T</a:t>
            </a:r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3218558" y="567797"/>
            <a:ext cx="2861532" cy="783648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solidFill>
              <a:schemeClr val="tx2"/>
            </a:solidFill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anchor="ctr"/>
          <a:lstStyle/>
          <a:p>
            <a:pPr algn="ctr" defTabSz="457200">
              <a:defRPr/>
            </a:pPr>
            <a:endParaRPr lang="en-GB" b="1" dirty="0">
              <a:solidFill>
                <a:srgbClr val="FFFFFF"/>
              </a:solidFill>
            </a:endParaRPr>
          </a:p>
          <a:p>
            <a:pPr algn="ctr" defTabSz="457200">
              <a:defRPr/>
            </a:pPr>
            <a:r>
              <a:rPr lang="en-US" b="1" dirty="0">
                <a:solidFill>
                  <a:srgbClr val="FFFFFF"/>
                </a:solidFill>
              </a:rPr>
              <a:t>History - Crime and Punishment</a:t>
            </a:r>
            <a:r>
              <a:rPr lang="en-GB" b="1" dirty="0">
                <a:solidFill>
                  <a:srgbClr val="FFFFFF"/>
                </a:solidFill>
              </a:rPr>
              <a:t> through the ages </a:t>
            </a:r>
          </a:p>
          <a:p>
            <a:pPr algn="ctr" defTabSz="457200">
              <a:defRPr/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8D6AB3-5CCB-463F-B2A1-5D044A94EABF}"/>
              </a:ext>
            </a:extLst>
          </p:cNvPr>
          <p:cNvSpPr/>
          <p:nvPr/>
        </p:nvSpPr>
        <p:spPr>
          <a:xfrm>
            <a:off x="171948" y="4947449"/>
            <a:ext cx="3005722" cy="1790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base"/>
            <a:r>
              <a:rPr lang="en-US" sz="1000" dirty="0">
                <a:solidFill>
                  <a:schemeClr val="tx1"/>
                </a:solidFill>
              </a:rPr>
              <a:t>Understand what each case study believed about crime and punishment and recall some methods of punishment that were popular in these eras: </a:t>
            </a:r>
          </a:p>
          <a:p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b="1" dirty="0">
                <a:solidFill>
                  <a:schemeClr val="tx1"/>
                </a:solidFill>
              </a:rPr>
              <a:t>o Roman Britain</a:t>
            </a:r>
            <a:endParaRPr lang="en-US" sz="1000" dirty="0">
              <a:solidFill>
                <a:schemeClr val="tx1"/>
              </a:solidFill>
            </a:endParaRPr>
          </a:p>
          <a:p>
            <a:r>
              <a:rPr lang="en-US" sz="1000" b="1" dirty="0">
                <a:solidFill>
                  <a:schemeClr val="tx1"/>
                </a:solidFill>
              </a:rPr>
              <a:t>o Anglo-Saxon Britain</a:t>
            </a:r>
            <a:endParaRPr lang="en-US" sz="1000" dirty="0">
              <a:solidFill>
                <a:schemeClr val="tx1"/>
              </a:solidFill>
            </a:endParaRPr>
          </a:p>
          <a:p>
            <a:r>
              <a:rPr lang="en-US" sz="1000" b="1" dirty="0">
                <a:solidFill>
                  <a:schemeClr val="tx1"/>
                </a:solidFill>
              </a:rPr>
              <a:t>o Tudor Britain</a:t>
            </a:r>
            <a:endParaRPr lang="en-US" sz="1000" dirty="0">
              <a:solidFill>
                <a:schemeClr val="tx1"/>
              </a:solidFill>
            </a:endParaRPr>
          </a:p>
          <a:p>
            <a:r>
              <a:rPr lang="en-US" sz="1000" b="1" dirty="0">
                <a:solidFill>
                  <a:schemeClr val="tx1"/>
                </a:solidFill>
              </a:rPr>
              <a:t>o Victorian Britain</a:t>
            </a:r>
            <a:endParaRPr lang="en-US" sz="1000" dirty="0">
              <a:solidFill>
                <a:schemeClr val="tx1"/>
              </a:solidFill>
            </a:endParaRPr>
          </a:p>
          <a:p>
            <a:r>
              <a:rPr lang="en-US" sz="1000" b="1" dirty="0">
                <a:solidFill>
                  <a:schemeClr val="tx1"/>
                </a:solidFill>
              </a:rPr>
              <a:t>o World War Two (at home and on the frontline)</a:t>
            </a:r>
            <a:endParaRPr lang="en-US" sz="1000" dirty="0">
              <a:solidFill>
                <a:schemeClr val="tx1"/>
              </a:solidFill>
            </a:endParaRPr>
          </a:p>
          <a:p>
            <a:r>
              <a:rPr lang="en-US" sz="1000" b="1" dirty="0">
                <a:solidFill>
                  <a:schemeClr val="tx1"/>
                </a:solidFill>
              </a:rPr>
              <a:t>o Modern Britain (today).</a:t>
            </a:r>
            <a:endParaRPr lang="en-US" sz="1000" dirty="0">
              <a:solidFill>
                <a:schemeClr val="tx1"/>
              </a:solidFill>
            </a:endParaRPr>
          </a:p>
          <a:p>
            <a:pPr fontAlgn="base"/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ED8ABC5-72A5-4957-84FB-44F9DE76B776}"/>
              </a:ext>
            </a:extLst>
          </p:cNvPr>
          <p:cNvSpPr/>
          <p:nvPr/>
        </p:nvSpPr>
        <p:spPr>
          <a:xfrm>
            <a:off x="6121891" y="4947450"/>
            <a:ext cx="2842154" cy="8938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b="1" u="sng" dirty="0">
                <a:solidFill>
                  <a:schemeClr val="tx1"/>
                </a:solidFill>
                <a:latin typeface="Calibri" pitchFamily="34" charset="0"/>
              </a:rPr>
              <a:t>Geography of Shrewsbury</a:t>
            </a:r>
          </a:p>
          <a:p>
            <a:pPr lvl="0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chemeClr val="tx1"/>
                </a:solidFill>
                <a:latin typeface="Calibri" pitchFamily="34" charset="0"/>
              </a:rPr>
              <a:t>Understand the importancxe of the River Servern to the local community. Using 4/6 figure grid references and tracing the river back to the source.</a:t>
            </a:r>
          </a:p>
        </p:txBody>
      </p:sp>
      <p:sp>
        <p:nvSpPr>
          <p:cNvPr id="41" name="Snip Diagonal Corner Rectangle 15">
            <a:extLst>
              <a:ext uri="{FF2B5EF4-FFF2-40B4-BE49-F238E27FC236}">
                <a16:creationId xmlns:a16="http://schemas.microsoft.com/office/drawing/2014/main" id="{EC8F627E-FAD2-4156-9908-B7D5B3E05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0483" y="4586716"/>
            <a:ext cx="2858525" cy="323471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Geography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E65B3936C7AA458C2C84487388C7F3" ma:contentTypeVersion="13" ma:contentTypeDescription="Create a new document." ma:contentTypeScope="" ma:versionID="4bdad69d6d9128df4f0e2e43f44b885f">
  <xsd:schema xmlns:xsd="http://www.w3.org/2001/XMLSchema" xmlns:xs="http://www.w3.org/2001/XMLSchema" xmlns:p="http://schemas.microsoft.com/office/2006/metadata/properties" xmlns:ns3="b4801086-57e1-4602-bf7c-e65889d3bbb6" targetNamespace="http://schemas.microsoft.com/office/2006/metadata/properties" ma:root="true" ma:fieldsID="6a34aa0846215e9489aca74a07484ed7" ns3:_="">
    <xsd:import namespace="b4801086-57e1-4602-bf7c-e65889d3bb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_activity" minOccurs="0"/>
                <xsd:element ref="ns3:MediaServiceDateTaken" minOccurs="0"/>
                <xsd:element ref="ns3:MediaLengthInSeconds" minOccurs="0"/>
                <xsd:element ref="ns3:MediaServiceSystemTag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801086-57e1-4602-bf7c-e65889d3bb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4801086-57e1-4602-bf7c-e65889d3bbb6" xsi:nil="true"/>
  </documentManagement>
</p:properties>
</file>

<file path=customXml/itemProps1.xml><?xml version="1.0" encoding="utf-8"?>
<ds:datastoreItem xmlns:ds="http://schemas.openxmlformats.org/officeDocument/2006/customXml" ds:itemID="{B0E87C20-1C74-41DE-98E2-A21D21DE5B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801086-57e1-4602-bf7c-e65889d3bb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11BAB7-FCEB-4D0A-9A39-8C4E70BA15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877A0A-18FF-4618-9900-76DD5859F9DF}">
  <ds:schemaRefs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b4801086-57e1-4602-bf7c-e65889d3bb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4614</TotalTime>
  <Words>304</Words>
  <Application>Microsoft Office PowerPoint</Application>
  <PresentationFormat>On-screen Show (4:3)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Daisy Slater</cp:lastModifiedBy>
  <cp:revision>65</cp:revision>
  <cp:lastPrinted>2016-09-08T15:57:52Z</cp:lastPrinted>
  <dcterms:created xsi:type="dcterms:W3CDTF">2014-01-12T15:09:39Z</dcterms:created>
  <dcterms:modified xsi:type="dcterms:W3CDTF">2024-09-02T14:21:57Z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0x0101002DE65B3936C7AA458C2C84487388C7F3</vt:lpwstr>
  </property>
</Properties>
</file>