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37FF"/>
    <a:srgbClr val="FFBA2A"/>
    <a:srgbClr val="BCFF31"/>
    <a:srgbClr val="26F3FF"/>
    <a:srgbClr val="2BCA13"/>
    <a:srgbClr val="E719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2/26/2025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2/26/2025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2/26/2025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2/26/2025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2/26/2025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2/26/2025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51B7-602C-458F-8773-7D9172BEB02D}" type="datetimeFigureOut">
              <a:rPr lang="en-US" smtClean="0"/>
              <a:pPr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1288" y="271463"/>
            <a:ext cx="8678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Bridgemere CE Primary Curriculum   Year Group: Class One	      Term :  Spring 2</a:t>
            </a:r>
          </a:p>
        </p:txBody>
      </p:sp>
      <p:sp>
        <p:nvSpPr>
          <p:cNvPr id="5" name="Round Single Corner Rectangle 25"/>
          <p:cNvSpPr>
            <a:spLocks noChangeArrowheads="1"/>
          </p:cNvSpPr>
          <p:nvPr/>
        </p:nvSpPr>
        <p:spPr bwMode="auto">
          <a:xfrm>
            <a:off x="3980221" y="764704"/>
            <a:ext cx="2463987" cy="792063"/>
          </a:xfrm>
          <a:custGeom>
            <a:avLst/>
            <a:gdLst>
              <a:gd name="T0" fmla="*/ 2087563 w 2284412"/>
              <a:gd name="T1" fmla="*/ 0 h 355600"/>
              <a:gd name="T2" fmla="*/ 0 w 2284412"/>
              <a:gd name="T3" fmla="*/ 249237 h 355600"/>
              <a:gd name="T4" fmla="*/ 2087563 w 2284412"/>
              <a:gd name="T5" fmla="*/ 498475 h 355600"/>
              <a:gd name="T6" fmla="*/ 4175125 w 2284412"/>
              <a:gd name="T7" fmla="*/ 249237 h 355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284412"/>
              <a:gd name="T13" fmla="*/ 0 h 355600"/>
              <a:gd name="T14" fmla="*/ 2267053 w 2284412"/>
              <a:gd name="T15" fmla="*/ 355600 h 355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84412" h="355600">
                <a:moveTo>
                  <a:pt x="0" y="0"/>
                </a:moveTo>
                <a:lnTo>
                  <a:pt x="2225144" y="0"/>
                </a:lnTo>
                <a:lnTo>
                  <a:pt x="2225144" y="-1"/>
                </a:lnTo>
                <a:cubicBezTo>
                  <a:pt x="2257876" y="-1"/>
                  <a:pt x="2284412" y="26535"/>
                  <a:pt x="2284412" y="59268"/>
                </a:cubicBezTo>
                <a:lnTo>
                  <a:pt x="2284412" y="355600"/>
                </a:lnTo>
                <a:lnTo>
                  <a:pt x="0" y="355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0000"/>
            </a:solidFill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GB" sz="1600" b="1" dirty="0">
                <a:solidFill>
                  <a:schemeClr val="tx1"/>
                </a:solidFill>
                <a:ea typeface="+mn-ea"/>
              </a:rPr>
              <a:t>To The Rescue </a:t>
            </a:r>
            <a:endParaRPr lang="en-GB" sz="1400" b="1" dirty="0">
              <a:solidFill>
                <a:schemeClr val="tx1"/>
              </a:solidFill>
              <a:ea typeface="+mn-ea"/>
            </a:endParaRPr>
          </a:p>
        </p:txBody>
      </p:sp>
      <p:sp>
        <p:nvSpPr>
          <p:cNvPr id="10" name="Snip Diagonal Corner Rectangle 10"/>
          <p:cNvSpPr>
            <a:spLocks noChangeArrowheads="1"/>
          </p:cNvSpPr>
          <p:nvPr/>
        </p:nvSpPr>
        <p:spPr bwMode="auto">
          <a:xfrm>
            <a:off x="4602885" y="4890170"/>
            <a:ext cx="1847102" cy="415480"/>
          </a:xfrm>
          <a:custGeom>
            <a:avLst/>
            <a:gdLst>
              <a:gd name="T0" fmla="*/ 2084387 w 2055812"/>
              <a:gd name="T1" fmla="*/ 127001 h 252947"/>
              <a:gd name="T2" fmla="*/ 1042194 w 2055812"/>
              <a:gd name="T3" fmla="*/ 254000 h 252947"/>
              <a:gd name="T4" fmla="*/ 0 w 2055812"/>
              <a:gd name="T5" fmla="*/ 127001 h 252947"/>
              <a:gd name="T6" fmla="*/ 1042194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Personal, Social and Emotional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86242" y="5305650"/>
            <a:ext cx="1854979" cy="14157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Characteristics- bravery, strength, kindness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My Happy Mind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Appreciate </a:t>
            </a:r>
            <a:endParaRPr lang="en-US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Snip Diagonal Corner Rectangle 15"/>
          <p:cNvSpPr>
            <a:spLocks noChangeArrowheads="1"/>
          </p:cNvSpPr>
          <p:nvPr/>
        </p:nvSpPr>
        <p:spPr bwMode="auto">
          <a:xfrm>
            <a:off x="2438556" y="2352918"/>
            <a:ext cx="2055812" cy="287337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E719C5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  <a:latin typeface="+mn-lt"/>
                <a:ea typeface="+mn-ea"/>
              </a:rPr>
              <a:t>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36968" y="2655271"/>
            <a:ext cx="2057400" cy="8117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y-GB" sz="1100" dirty="0">
                <a:solidFill>
                  <a:srgbClr val="000000"/>
                </a:solidFill>
                <a:latin typeface="Calibri" pitchFamily="34" charset="0"/>
              </a:rPr>
              <a:t>Easter </a:t>
            </a:r>
            <a:endParaRPr lang="cy-GB" sz="1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" name="Snip Diagonal Corner Rectangle 18"/>
          <p:cNvSpPr>
            <a:spLocks noChangeArrowheads="1"/>
          </p:cNvSpPr>
          <p:nvPr/>
        </p:nvSpPr>
        <p:spPr bwMode="auto">
          <a:xfrm>
            <a:off x="86112" y="4014036"/>
            <a:ext cx="2173536" cy="355600"/>
          </a:xfrm>
          <a:custGeom>
            <a:avLst/>
            <a:gdLst>
              <a:gd name="T0" fmla="*/ 2055813 w 2055812"/>
              <a:gd name="T1" fmla="*/ 177801 h 252947"/>
              <a:gd name="T2" fmla="*/ 1027907 w 2055812"/>
              <a:gd name="T3" fmla="*/ 355600 h 252947"/>
              <a:gd name="T4" fmla="*/ 0 w 2055812"/>
              <a:gd name="T5" fmla="*/ 177801 h 252947"/>
              <a:gd name="T6" fmla="*/ 1027907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>
              <a:defRPr/>
            </a:pPr>
            <a:r>
              <a:rPr lang="en-GB" sz="1200" dirty="0">
                <a:solidFill>
                  <a:srgbClr val="FFFFFF"/>
                </a:solidFill>
                <a:latin typeface="+mn-lt"/>
                <a:ea typeface="+mn-ea"/>
              </a:rPr>
              <a:t>P</a:t>
            </a:r>
            <a:r>
              <a:rPr lang="en-GB" sz="1200" dirty="0">
                <a:solidFill>
                  <a:srgbClr val="FFFFFF"/>
                </a:solidFill>
              </a:rPr>
              <a:t>hysical Development</a:t>
            </a:r>
            <a:endParaRPr lang="en-GB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6112" y="4389678"/>
            <a:ext cx="2201547" cy="23316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Fine motor</a:t>
            </a: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Cutting skills </a:t>
            </a: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Happy Land </a:t>
            </a:r>
            <a:r>
              <a:rPr lang="en-US" sz="1200" i="1" dirty="0" err="1">
                <a:solidFill>
                  <a:schemeClr val="tx1"/>
                </a:solidFill>
                <a:latin typeface="Calibri" pitchFamily="34" charset="0"/>
              </a:rPr>
              <a:t>Smallworld</a:t>
            </a: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Block play</a:t>
            </a: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Dressing up </a:t>
            </a:r>
            <a:r>
              <a:rPr lang="en-US" sz="1200" i="1">
                <a:solidFill>
                  <a:schemeClr val="tx1"/>
                </a:solidFill>
                <a:latin typeface="Calibri" pitchFamily="34" charset="0"/>
              </a:rPr>
              <a:t>in costumes </a:t>
            </a:r>
            <a:endParaRPr lang="en-US" sz="12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endParaRPr lang="en-US" sz="12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Gross Motor</a:t>
            </a: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Outdoor equipment – building obstacle course, traps for baddies – superhero skills</a:t>
            </a: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43115" y="3792269"/>
            <a:ext cx="2483657" cy="29290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endParaRPr lang="en-US" sz="12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Read to Write </a:t>
            </a:r>
          </a:p>
          <a:p>
            <a:pPr algn="ctr" defTabSz="457200">
              <a:defRPr/>
            </a:pPr>
            <a:endParaRPr lang="en-US" sz="12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Juniper Jupiter</a:t>
            </a: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Write a version Juniper Jupiter</a:t>
            </a: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Write a letter</a:t>
            </a:r>
          </a:p>
          <a:p>
            <a:pPr algn="ctr" defTabSz="457200">
              <a:defRPr/>
            </a:pPr>
            <a:endParaRPr lang="en-US" sz="1200" i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endParaRPr lang="en-US" sz="1200" i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Read Write Inc</a:t>
            </a: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Set One- Special Friends </a:t>
            </a:r>
          </a:p>
          <a:p>
            <a:pPr algn="ctr" defTabSz="457200">
              <a:defRPr/>
            </a:pPr>
            <a:endParaRPr lang="en-US" sz="1200" i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Get Well Card for Grannie</a:t>
            </a: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A shopping list for Grannie</a:t>
            </a:r>
            <a:endParaRPr lang="en-GB" sz="1200" i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516218" y="655405"/>
            <a:ext cx="2520278" cy="2637199"/>
            <a:chOff x="6473413" y="1230879"/>
            <a:chExt cx="2517393" cy="4925198"/>
          </a:xfrm>
        </p:grpSpPr>
        <p:sp>
          <p:nvSpPr>
            <p:cNvPr id="19" name="Rectangle 18"/>
            <p:cNvSpPr/>
            <p:nvPr/>
          </p:nvSpPr>
          <p:spPr>
            <a:xfrm>
              <a:off x="6473413" y="1870847"/>
              <a:ext cx="2517393" cy="42852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457200"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NCETM Mastering Number</a:t>
              </a:r>
            </a:p>
            <a:p>
              <a:pPr algn="ctr" defTabSz="457200"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Staircase pattern and ordering numbers</a:t>
              </a:r>
            </a:p>
            <a:p>
              <a:pPr algn="ctr" defTabSz="457200"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Ordering to 8</a:t>
              </a:r>
            </a:p>
            <a:p>
              <a:pPr algn="ctr" defTabSz="457200"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Composition of 7</a:t>
              </a:r>
            </a:p>
            <a:p>
              <a:pPr algn="ctr" defTabSz="457200"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Doubles</a:t>
              </a:r>
            </a:p>
            <a:p>
              <a:pPr algn="ctr" defTabSz="457200"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Odd and even</a:t>
              </a:r>
            </a:p>
            <a:p>
              <a:pPr algn="ctr" defTabSz="457200">
                <a:defRPr/>
              </a:pPr>
              <a:endParaRPr lang="en-US" sz="12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White Rose Maths- SSM</a:t>
              </a:r>
            </a:p>
            <a:p>
              <a:pPr algn="ctr" defTabSz="457200"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3D shapes </a:t>
              </a:r>
            </a:p>
            <a:p>
              <a:pPr algn="ctr" defTabSz="457200"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Positional language</a:t>
              </a:r>
            </a:p>
            <a:p>
              <a:pPr algn="ctr" defTabSz="457200"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Patterns </a:t>
              </a:r>
            </a:p>
            <a:p>
              <a:pPr algn="ctr" defTabSz="457200">
                <a:defRPr/>
              </a:pPr>
              <a:endPara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 </a:t>
              </a: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 </a:t>
              </a:r>
            </a:p>
            <a:p>
              <a:pPr algn="ctr" defTabSz="457200">
                <a:defRPr/>
              </a:pPr>
              <a:endPara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20" name="Snip Diagonal Corner Rectangle 6"/>
            <p:cNvSpPr>
              <a:spLocks noChangeArrowheads="1"/>
            </p:cNvSpPr>
            <p:nvPr/>
          </p:nvSpPr>
          <p:spPr bwMode="auto">
            <a:xfrm>
              <a:off x="6473413" y="1230879"/>
              <a:ext cx="2517393" cy="672422"/>
            </a:xfrm>
            <a:custGeom>
              <a:avLst/>
              <a:gdLst>
                <a:gd name="T0" fmla="*/ 2114550 w 2055812"/>
                <a:gd name="T1" fmla="*/ 394731 h 252947"/>
                <a:gd name="T2" fmla="*/ 1057275 w 2055812"/>
                <a:gd name="T3" fmla="*/ 789459 h 252947"/>
                <a:gd name="T4" fmla="*/ 0 w 2055812"/>
                <a:gd name="T5" fmla="*/ 394731 h 252947"/>
                <a:gd name="T6" fmla="*/ 1057275 w 2055812"/>
                <a:gd name="T7" fmla="*/ 0 h 252947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079 w 2055812"/>
                <a:gd name="T13" fmla="*/ 21079 h 252947"/>
                <a:gd name="T14" fmla="*/ 2034733 w 2055812"/>
                <a:gd name="T15" fmla="*/ 231868 h 2529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55812" h="252947">
                  <a:moveTo>
                    <a:pt x="0" y="0"/>
                  </a:moveTo>
                  <a:lnTo>
                    <a:pt x="2013653" y="0"/>
                  </a:lnTo>
                  <a:lnTo>
                    <a:pt x="2055812" y="42159"/>
                  </a:lnTo>
                  <a:lnTo>
                    <a:pt x="2055812" y="252947"/>
                  </a:lnTo>
                  <a:lnTo>
                    <a:pt x="42159" y="252947"/>
                  </a:lnTo>
                  <a:lnTo>
                    <a:pt x="0" y="210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90"/>
            </a:solidFill>
            <a:ln>
              <a:noFill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anchor="ctr"/>
            <a:lstStyle/>
            <a:p>
              <a:pPr algn="ctr" defTabSz="457200"/>
              <a:r>
                <a:rPr lang="en-GB" sz="1200" dirty="0">
                  <a:solidFill>
                    <a:srgbClr val="FFFFFF"/>
                  </a:solidFill>
                  <a:latin typeface="Calibri" charset="0"/>
                </a:rPr>
                <a:t>Maths</a:t>
              </a:r>
            </a:p>
          </p:txBody>
        </p:sp>
      </p:grp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2290763" y="225425"/>
            <a:ext cx="4562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900"/>
              <a:t>.</a:t>
            </a:r>
          </a:p>
        </p:txBody>
      </p:sp>
      <p:sp>
        <p:nvSpPr>
          <p:cNvPr id="22" name="Snip Diagonal Corner Rectangle 6"/>
          <p:cNvSpPr>
            <a:spLocks noChangeArrowheads="1"/>
          </p:cNvSpPr>
          <p:nvPr/>
        </p:nvSpPr>
        <p:spPr bwMode="auto">
          <a:xfrm>
            <a:off x="6515012" y="3417609"/>
            <a:ext cx="2503153" cy="360015"/>
          </a:xfrm>
          <a:custGeom>
            <a:avLst/>
            <a:gdLst>
              <a:gd name="T0" fmla="*/ 2055812 w 2055812"/>
              <a:gd name="T1" fmla="*/ 360364 h 252947"/>
              <a:gd name="T2" fmla="*/ 1027906 w 2055812"/>
              <a:gd name="T3" fmla="*/ 720725 h 252947"/>
              <a:gd name="T4" fmla="*/ 0 w 2055812"/>
              <a:gd name="T5" fmla="*/ 360364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BA2A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/>
            <a:r>
              <a:rPr lang="en-GB" sz="1200" dirty="0">
                <a:solidFill>
                  <a:srgbClr val="FFFFFF"/>
                </a:solidFill>
                <a:latin typeface="Calibri" charset="0"/>
              </a:rPr>
              <a:t>Literacy </a:t>
            </a:r>
          </a:p>
        </p:txBody>
      </p:sp>
      <p:sp>
        <p:nvSpPr>
          <p:cNvPr id="30722" name="AutoShape 2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Snip Diagonal Corner Rectangle 15"/>
          <p:cNvSpPr>
            <a:spLocks noChangeArrowheads="1"/>
          </p:cNvSpPr>
          <p:nvPr/>
        </p:nvSpPr>
        <p:spPr bwMode="auto">
          <a:xfrm>
            <a:off x="4654549" y="1758583"/>
            <a:ext cx="1743774" cy="407622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Understanding the World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66356" y="2166205"/>
            <a:ext cx="1760899" cy="22234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000000"/>
                </a:solidFill>
                <a:latin typeface="Calibri" pitchFamily="34" charset="0"/>
              </a:rPr>
              <a:t>Roles in society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000000"/>
                </a:solidFill>
                <a:latin typeface="Calibri" pitchFamily="34" charset="0"/>
              </a:rPr>
              <a:t>Occupations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000000"/>
                </a:solidFill>
                <a:latin typeface="Calibri" pitchFamily="34" charset="0"/>
              </a:rPr>
              <a:t>Forces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000000"/>
                </a:solidFill>
                <a:latin typeface="Calibri" pitchFamily="34" charset="0"/>
              </a:rPr>
              <a:t>Magnets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000000"/>
                </a:solidFill>
                <a:latin typeface="Calibri" pitchFamily="34" charset="0"/>
              </a:rPr>
              <a:t>Wind up toys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9" name="Snip Diagonal Corner Rectangle 21"/>
          <p:cNvSpPr>
            <a:spLocks noChangeArrowheads="1"/>
          </p:cNvSpPr>
          <p:nvPr/>
        </p:nvSpPr>
        <p:spPr bwMode="auto">
          <a:xfrm>
            <a:off x="141288" y="965078"/>
            <a:ext cx="2201547" cy="369332"/>
          </a:xfrm>
          <a:custGeom>
            <a:avLst/>
            <a:gdLst>
              <a:gd name="T0" fmla="*/ 2055812 w 2055812"/>
              <a:gd name="T1" fmla="*/ 126207 h 252947"/>
              <a:gd name="T2" fmla="*/ 1027906 w 2055812"/>
              <a:gd name="T3" fmla="*/ 252413 h 252947"/>
              <a:gd name="T4" fmla="*/ 0 w 2055812"/>
              <a:gd name="T5" fmla="*/ 126207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8 h 252947"/>
              <a:gd name="T14" fmla="*/ 2034733 w 2055812"/>
              <a:gd name="T15" fmla="*/ 231869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A237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Expressive Arts and Design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882" y="1380414"/>
            <a:ext cx="2201547" cy="24342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DT</a:t>
            </a: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A chair for Super Ted </a:t>
            </a:r>
          </a:p>
          <a:p>
            <a:pPr algn="ctr" defTabSz="457200">
              <a:defRPr/>
            </a:pPr>
            <a:endParaRPr lang="en-US" sz="12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Art- Pop Art </a:t>
            </a: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Andy Warhol</a:t>
            </a: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Roy Lichtenstein </a:t>
            </a:r>
          </a:p>
          <a:p>
            <a:pPr algn="ctr" defTabSz="457200">
              <a:defRPr/>
            </a:pPr>
            <a:endParaRPr lang="en-US" sz="12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Music</a:t>
            </a:r>
          </a:p>
          <a:p>
            <a:pPr algn="ctr" defTabSz="457200">
              <a:defRPr/>
            </a:pPr>
            <a:endParaRPr lang="en-US" sz="12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" name="Snip Diagonal Corner Rectangle 15"/>
          <p:cNvSpPr>
            <a:spLocks noChangeArrowheads="1"/>
          </p:cNvSpPr>
          <p:nvPr/>
        </p:nvSpPr>
        <p:spPr bwMode="auto">
          <a:xfrm>
            <a:off x="2367377" y="3571243"/>
            <a:ext cx="2137658" cy="412761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26F3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Communication and Language 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84641" y="4014036"/>
            <a:ext cx="2109727" cy="27073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000000"/>
                </a:solidFill>
                <a:latin typeface="Calibri" pitchFamily="34" charset="0"/>
              </a:rPr>
              <a:t>Descriptive phrases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000000"/>
                </a:solidFill>
                <a:latin typeface="Calibri" pitchFamily="34" charset="0"/>
              </a:rPr>
              <a:t>“ As fast as the flash “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000000"/>
                </a:solidFill>
                <a:latin typeface="Calibri" pitchFamily="34" charset="0"/>
              </a:rPr>
              <a:t>Sharing stories with people from different occupations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000000"/>
                </a:solidFill>
                <a:latin typeface="Calibri" pitchFamily="34" charset="0"/>
              </a:rPr>
              <a:t>Meeting with PC Jarvis and discussing </a:t>
            </a:r>
            <a:r>
              <a:rPr lang="en-US" sz="1200" i="1">
                <a:solidFill>
                  <a:srgbClr val="000000"/>
                </a:solidFill>
                <a:latin typeface="Calibri" pitchFamily="34" charset="0"/>
              </a:rPr>
              <a:t>road safety  </a:t>
            </a:r>
            <a:endParaRPr lang="en-US" sz="120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9AF8EB-2681-4B35-B4CF-9FFA597AD1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3" y="698971"/>
            <a:ext cx="1122090" cy="1515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12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3334</TotalTime>
  <Words>184</Words>
  <Application>Microsoft Office PowerPoint</Application>
  <PresentationFormat>On-screen Show (4:3)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Torrie</dc:creator>
  <cp:lastModifiedBy>S Willington</cp:lastModifiedBy>
  <cp:revision>89</cp:revision>
  <cp:lastPrinted>2023-01-03T15:12:00Z</cp:lastPrinted>
  <dcterms:created xsi:type="dcterms:W3CDTF">2014-01-12T15:09:39Z</dcterms:created>
  <dcterms:modified xsi:type="dcterms:W3CDTF">2025-02-26T20:32:39Z</dcterms:modified>
</cp:coreProperties>
</file>