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78" r:id="rId2"/>
    <p:sldId id="277" r:id="rId3"/>
    <p:sldId id="283" r:id="rId4"/>
    <p:sldId id="304" r:id="rId5"/>
    <p:sldId id="284" r:id="rId6"/>
    <p:sldId id="285" r:id="rId7"/>
    <p:sldId id="286" r:id="rId8"/>
    <p:sldId id="287" r:id="rId9"/>
    <p:sldId id="288" r:id="rId10"/>
    <p:sldId id="290" r:id="rId11"/>
    <p:sldId id="292" r:id="rId12"/>
    <p:sldId id="293" r:id="rId13"/>
    <p:sldId id="302" r:id="rId14"/>
    <p:sldId id="294" r:id="rId15"/>
    <p:sldId id="257" r:id="rId16"/>
    <p:sldId id="279" r:id="rId17"/>
    <p:sldId id="300" r:id="rId18"/>
    <p:sldId id="264" r:id="rId19"/>
    <p:sldId id="298" r:id="rId20"/>
    <p:sldId id="30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669" autoAdjust="0"/>
  </p:normalViewPr>
  <p:slideViewPr>
    <p:cSldViewPr snapToGrid="0" snapToObjects="1">
      <p:cViewPr>
        <p:scale>
          <a:sx n="57" d="100"/>
          <a:sy n="57" d="100"/>
        </p:scale>
        <p:origin x="-1570" y="1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A638D1-27D9-4FE5-B6E3-976113CC8BBB}" type="datetimeFigureOut">
              <a:rPr lang="en-GB" smtClean="0"/>
              <a:pPr/>
              <a:t>17/09/2019</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3688D516-00EB-4442-9F82-115DF15874C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A638D1-27D9-4FE5-B6E3-976113CC8BBB}" type="datetimeFigureOut">
              <a:rPr lang="en-GB" smtClean="0"/>
              <a:pPr/>
              <a:t>17/09/2019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88D516-00EB-4442-9F82-115DF15874C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1B69E8-23E9-4C1F-AA2B-3C5BA6EDBEAE}" type="datetimeFigureOut">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382A7F7-08BF-4252-8141-63FB96055BB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1B69E8-23E9-4C1F-AA2B-3C5BA6EDBEAE}" type="datetimeFigureOut">
              <a:rPr lang="en-US" smtClean="0"/>
              <a:pPr/>
              <a:t>9/17/2019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82A7F7-08BF-4252-8141-63FB96055BB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Year 6 SATs Presentation</a:t>
            </a:r>
            <a:endParaRPr lang="en-US" dirty="0"/>
          </a:p>
        </p:txBody>
      </p:sp>
      <p:sp>
        <p:nvSpPr>
          <p:cNvPr id="3" name="Subtitle 2"/>
          <p:cNvSpPr>
            <a:spLocks noGrp="1"/>
          </p:cNvSpPr>
          <p:nvPr>
            <p:ph type="subTitle" idx="1"/>
          </p:nvPr>
        </p:nvSpPr>
        <p:spPr/>
        <p:txBody>
          <a:bodyPr>
            <a:normAutofit/>
          </a:bodyPr>
          <a:lstStyle/>
          <a:p>
            <a:r>
              <a:rPr lang="en-US" sz="2400" baseline="30000" dirty="0" smtClean="0">
                <a:latin typeface="Comic Sans MS" pitchFamily="66" charset="0"/>
              </a:rPr>
              <a:t> </a:t>
            </a:r>
            <a:r>
              <a:rPr lang="en-US" sz="2400" dirty="0" smtClean="0">
                <a:latin typeface="Comic Sans MS" pitchFamily="66" charset="0"/>
              </a:rPr>
              <a:t> Monday </a:t>
            </a:r>
            <a:r>
              <a:rPr lang="en-US" sz="2400" dirty="0" smtClean="0">
                <a:latin typeface="Comic Sans MS" pitchFamily="66" charset="0"/>
              </a:rPr>
              <a:t>11</a:t>
            </a:r>
            <a:r>
              <a:rPr lang="en-US" sz="2400" baseline="30000" dirty="0" smtClean="0">
                <a:latin typeface="Comic Sans MS" pitchFamily="66" charset="0"/>
              </a:rPr>
              <a:t>th</a:t>
            </a:r>
            <a:r>
              <a:rPr lang="en-US" sz="2400" dirty="0" smtClean="0">
                <a:latin typeface="Comic Sans MS" pitchFamily="66" charset="0"/>
              </a:rPr>
              <a:t> </a:t>
            </a:r>
            <a:r>
              <a:rPr lang="en-US" sz="2400" dirty="0" smtClean="0">
                <a:latin typeface="Comic Sans MS" pitchFamily="66" charset="0"/>
              </a:rPr>
              <a:t>–Thursday  </a:t>
            </a:r>
            <a:r>
              <a:rPr lang="en-US" sz="2400" dirty="0" smtClean="0">
                <a:latin typeface="Comic Sans MS" pitchFamily="66" charset="0"/>
              </a:rPr>
              <a:t>14</a:t>
            </a:r>
            <a:r>
              <a:rPr lang="en-US" sz="2400" baseline="30000" dirty="0" smtClean="0">
                <a:latin typeface="Comic Sans MS" pitchFamily="66" charset="0"/>
              </a:rPr>
              <a:t>th</a:t>
            </a:r>
            <a:r>
              <a:rPr lang="en-US" sz="2400" dirty="0" smtClean="0">
                <a:latin typeface="Comic Sans MS" pitchFamily="66" charset="0"/>
              </a:rPr>
              <a:t> </a:t>
            </a:r>
            <a:r>
              <a:rPr lang="en-US" sz="2400" dirty="0" smtClean="0">
                <a:latin typeface="Comic Sans MS" pitchFamily="66" charset="0"/>
              </a:rPr>
              <a:t>May </a:t>
            </a:r>
            <a:r>
              <a:rPr lang="en-US" sz="2400" dirty="0" smtClean="0">
                <a:latin typeface="Comic Sans MS" pitchFamily="66" charset="0"/>
              </a:rPr>
              <a:t>2020 </a:t>
            </a:r>
            <a:endParaRPr lang="en-US" sz="2400" dirty="0">
              <a:latin typeface="Comic Sans MS" pitchFamily="66" charset="0"/>
            </a:endParaRPr>
          </a:p>
        </p:txBody>
      </p:sp>
    </p:spTree>
    <p:extLst>
      <p:ext uri="{BB962C8B-B14F-4D97-AF65-F5344CB8AC3E}">
        <p14:creationId xmlns:p14="http://schemas.microsoft.com/office/powerpoint/2010/main" val="142343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Reasoning papers</a:t>
            </a:r>
            <a:endParaRPr lang="en-GB" dirty="0"/>
          </a:p>
        </p:txBody>
      </p:sp>
      <p:pic>
        <p:nvPicPr>
          <p:cNvPr id="30722" name="Picture 2"/>
          <p:cNvPicPr>
            <a:picLocks noChangeAspect="1" noChangeArrowheads="1"/>
          </p:cNvPicPr>
          <p:nvPr/>
        </p:nvPicPr>
        <p:blipFill>
          <a:blip r:embed="rId2" cstate="print"/>
          <a:srcRect/>
          <a:stretch>
            <a:fillRect/>
          </a:stretch>
        </p:blipFill>
        <p:spPr bwMode="auto">
          <a:xfrm>
            <a:off x="1748538" y="1285875"/>
            <a:ext cx="5676900" cy="5572125"/>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KS2 SPAG test</a:t>
            </a:r>
            <a:endParaRPr lang="en-US" dirty="0"/>
          </a:p>
        </p:txBody>
      </p:sp>
      <p:sp>
        <p:nvSpPr>
          <p:cNvPr id="3" name="Content Placeholder 2"/>
          <p:cNvSpPr>
            <a:spLocks noGrp="1"/>
          </p:cNvSpPr>
          <p:nvPr>
            <p:ph idx="1"/>
          </p:nvPr>
        </p:nvSpPr>
        <p:spPr/>
        <p:txBody>
          <a:bodyPr/>
          <a:lstStyle/>
          <a:p>
            <a:r>
              <a:rPr lang="en-US" dirty="0" smtClean="0"/>
              <a:t>Two tests (combined score)</a:t>
            </a:r>
          </a:p>
          <a:p>
            <a:pPr marL="0" indent="0">
              <a:buNone/>
            </a:pPr>
            <a:endParaRPr lang="en-US" sz="2800" dirty="0" smtClean="0"/>
          </a:p>
          <a:p>
            <a:pPr marL="0" indent="0">
              <a:buNone/>
            </a:pPr>
            <a:r>
              <a:rPr lang="en-US" sz="2800" dirty="0" smtClean="0"/>
              <a:t>-English Grammar, </a:t>
            </a:r>
            <a:r>
              <a:rPr lang="en-US" sz="2800" dirty="0"/>
              <a:t>Punctuation </a:t>
            </a:r>
            <a:r>
              <a:rPr lang="en-US" sz="2800" dirty="0" smtClean="0"/>
              <a:t>and Vocabulary </a:t>
            </a:r>
            <a:r>
              <a:rPr lang="en-US" sz="2800" dirty="0"/>
              <a:t>(45 minutes</a:t>
            </a:r>
            <a:r>
              <a:rPr lang="en-US" sz="2800" dirty="0" smtClean="0"/>
              <a:t>) 50 marks</a:t>
            </a:r>
          </a:p>
          <a:p>
            <a:pPr marL="0" indent="0">
              <a:buNone/>
            </a:pPr>
            <a:r>
              <a:rPr lang="en-US" sz="2800" dirty="0" smtClean="0"/>
              <a:t>-Spelling </a:t>
            </a:r>
            <a:r>
              <a:rPr lang="en-US" sz="2800" dirty="0"/>
              <a:t>Test (15 minutes</a:t>
            </a:r>
            <a:r>
              <a:rPr lang="en-US" sz="2800" dirty="0" smtClean="0"/>
              <a:t>) 20 marks</a:t>
            </a:r>
          </a:p>
          <a:p>
            <a:pPr marL="0" indent="0">
              <a:buNone/>
            </a:pPr>
            <a:endParaRPr lang="en-US" sz="2800" dirty="0"/>
          </a:p>
          <a:p>
            <a:r>
              <a:rPr lang="en-US" dirty="0" smtClean="0"/>
              <a:t> Questions from across the Key Stage 2 curriculum. </a:t>
            </a:r>
          </a:p>
          <a:p>
            <a:r>
              <a:rPr lang="en-US" dirty="0"/>
              <a:t>Greater focus on knowing and applying GRAMMATICAL TERMINOLOGY</a:t>
            </a:r>
            <a:r>
              <a:rPr lang="en-US" dirty="0" smtClean="0"/>
              <a:t>.</a:t>
            </a:r>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638007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SPAG</a:t>
            </a:r>
            <a:endParaRPr lang="en-US" dirty="0"/>
          </a:p>
        </p:txBody>
      </p:sp>
      <p:sp>
        <p:nvSpPr>
          <p:cNvPr id="3" name="Content Placeholder 2"/>
          <p:cNvSpPr>
            <a:spLocks noGrp="1"/>
          </p:cNvSpPr>
          <p:nvPr>
            <p:ph idx="1"/>
          </p:nvPr>
        </p:nvSpPr>
        <p:spPr/>
        <p:txBody>
          <a:bodyPr/>
          <a:lstStyle/>
          <a:p>
            <a:r>
              <a:rPr lang="en-US" dirty="0"/>
              <a:t>The grammar and punctuation test will include two sub-types of questions:</a:t>
            </a:r>
          </a:p>
          <a:p>
            <a:r>
              <a:rPr lang="en-US" b="1" dirty="0"/>
              <a:t>Selected response</a:t>
            </a:r>
            <a:r>
              <a:rPr lang="en-US" dirty="0"/>
              <a:t>, e.g. ‘Identify </a:t>
            </a:r>
            <a:r>
              <a:rPr lang="en-US" dirty="0" smtClean="0"/>
              <a:t>all the </a:t>
            </a:r>
            <a:r>
              <a:rPr lang="en-US" dirty="0"/>
              <a:t>adjectives in the sentence below’</a:t>
            </a:r>
          </a:p>
          <a:p>
            <a:r>
              <a:rPr lang="en-US" b="1" dirty="0"/>
              <a:t>Constructed response</a:t>
            </a:r>
            <a:r>
              <a:rPr lang="en-US" dirty="0"/>
              <a:t>, e.g. ‘Correct/complete/rewrite the sentence below,’ or, ‘The sentence below has an apostrophe missing. Explain why it needs an apostrophe.’</a:t>
            </a:r>
          </a:p>
          <a:p>
            <a:endParaRPr lang="en-US" dirty="0"/>
          </a:p>
        </p:txBody>
      </p:sp>
      <p:sp>
        <p:nvSpPr>
          <p:cNvPr id="4" name="Rectangle 3"/>
          <p:cNvSpPr/>
          <p:nvPr/>
        </p:nvSpPr>
        <p:spPr>
          <a:xfrm>
            <a:off x="457200" y="5535937"/>
            <a:ext cx="7772400" cy="646331"/>
          </a:xfrm>
          <a:prstGeom prst="rect">
            <a:avLst/>
          </a:prstGeom>
        </p:spPr>
        <p:txBody>
          <a:bodyPr wrap="square">
            <a:spAutoFit/>
          </a:bodyPr>
          <a:lstStyle/>
          <a:p>
            <a:r>
              <a:rPr lang="en-US" dirty="0"/>
              <a:t>*</a:t>
            </a:r>
            <a:r>
              <a:rPr lang="en-US" dirty="0" smtClean="0"/>
              <a:t>Punctuation </a:t>
            </a:r>
            <a:r>
              <a:rPr lang="en-US" dirty="0"/>
              <a:t>tested (marks dropped for punctuation errors within questions</a:t>
            </a:r>
            <a:r>
              <a:rPr lang="en-US" dirty="0" smtClean="0"/>
              <a:t>).</a:t>
            </a:r>
          </a:p>
        </p:txBody>
      </p:sp>
    </p:spTree>
    <p:extLst>
      <p:ext uri="{BB962C8B-B14F-4D97-AF65-F5344CB8AC3E}">
        <p14:creationId xmlns:p14="http://schemas.microsoft.com/office/powerpoint/2010/main" val="397910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KS2 Tests - Reading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English reading - greater focus on fictional texts. </a:t>
            </a:r>
          </a:p>
          <a:p>
            <a:r>
              <a:rPr lang="en-GB" dirty="0" smtClean="0"/>
              <a:t>Retained a similar structure to the previous KS2 reading test. </a:t>
            </a:r>
          </a:p>
          <a:p>
            <a:r>
              <a:rPr lang="en-GB" dirty="0" smtClean="0"/>
              <a:t>Greater emphasis on reading in-between the lines (inference). </a:t>
            </a:r>
          </a:p>
          <a:p>
            <a:r>
              <a:rPr lang="en-GB" dirty="0" smtClean="0"/>
              <a:t>Each test will have 3-4 unrelated texts of increasing difficulty.</a:t>
            </a:r>
          </a:p>
          <a:p>
            <a:r>
              <a:rPr lang="en-GB" dirty="0" smtClean="0"/>
              <a:t>There will be a mixture of text types.</a:t>
            </a:r>
          </a:p>
          <a:p>
            <a:r>
              <a:rPr lang="en-GB" dirty="0" smtClean="0"/>
              <a:t>Vocabulary is challenging to read and understand – can they understand the meaning of the word from the context? </a:t>
            </a:r>
          </a:p>
          <a:p>
            <a:endParaRPr lang="en-GB" dirty="0" smtClean="0"/>
          </a:p>
          <a:p>
            <a:endParaRPr lang="en-GB" dirty="0" smtClean="0"/>
          </a:p>
        </p:txBody>
      </p:sp>
    </p:spTree>
    <p:extLst>
      <p:ext uri="{BB962C8B-B14F-4D97-AF65-F5344CB8AC3E}">
        <p14:creationId xmlns:p14="http://schemas.microsoft.com/office/powerpoint/2010/main" val="2654871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normAutofit/>
          </a:bodyPr>
          <a:lstStyle/>
          <a:p>
            <a:r>
              <a:rPr lang="en-US" dirty="0" smtClean="0"/>
              <a:t>Not assessed by a formal sit down examination. </a:t>
            </a:r>
          </a:p>
          <a:p>
            <a:r>
              <a:rPr lang="en-US" dirty="0" smtClean="0"/>
              <a:t>Children build up writing evidence throughout Year 6</a:t>
            </a:r>
            <a:r>
              <a:rPr lang="en-US" dirty="0"/>
              <a:t> </a:t>
            </a:r>
            <a:r>
              <a:rPr lang="en-US" dirty="0" smtClean="0"/>
              <a:t>– Teacher assessment. </a:t>
            </a:r>
          </a:p>
          <a:p>
            <a:r>
              <a:rPr lang="en-US" dirty="0" smtClean="0"/>
              <a:t>Examples of work across the curriculum including different genres of writing.</a:t>
            </a:r>
          </a:p>
          <a:p>
            <a:r>
              <a:rPr lang="en-US" dirty="0" smtClean="0"/>
              <a:t>Fiction – </a:t>
            </a:r>
            <a:r>
              <a:rPr lang="en-US" dirty="0" err="1" smtClean="0"/>
              <a:t>e.g</a:t>
            </a:r>
            <a:r>
              <a:rPr lang="en-US" dirty="0" smtClean="0"/>
              <a:t> stories, play scripts, diaries, newspapers </a:t>
            </a:r>
          </a:p>
          <a:p>
            <a:r>
              <a:rPr lang="en-US" dirty="0" smtClean="0"/>
              <a:t>Non-fiction – </a:t>
            </a:r>
            <a:r>
              <a:rPr lang="en-US" dirty="0" err="1" smtClean="0"/>
              <a:t>e.g</a:t>
            </a:r>
            <a:r>
              <a:rPr lang="en-US" dirty="0" smtClean="0"/>
              <a:t> information texts, </a:t>
            </a:r>
            <a:r>
              <a:rPr lang="en-US" dirty="0"/>
              <a:t>e</a:t>
            </a:r>
            <a:r>
              <a:rPr lang="en-US" dirty="0" smtClean="0"/>
              <a:t>xplanation texts </a:t>
            </a:r>
          </a:p>
          <a:p>
            <a:endParaRPr lang="en-US" dirty="0"/>
          </a:p>
          <a:p>
            <a:r>
              <a:rPr lang="en-US" dirty="0" smtClean="0"/>
              <a:t>Vocabulary, SPAG and handwriting are key elements. </a:t>
            </a:r>
            <a:endParaRPr lang="en-US" dirty="0"/>
          </a:p>
        </p:txBody>
      </p:sp>
    </p:spTree>
    <p:extLst>
      <p:ext uri="{BB962C8B-B14F-4D97-AF65-F5344CB8AC3E}">
        <p14:creationId xmlns:p14="http://schemas.microsoft.com/office/powerpoint/2010/main" val="392492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740" y="704088"/>
            <a:ext cx="6605150" cy="1143000"/>
          </a:xfrm>
        </p:spPr>
        <p:txBody>
          <a:bodyPr/>
          <a:lstStyle/>
          <a:p>
            <a:r>
              <a:rPr lang="en-US" dirty="0" smtClean="0"/>
              <a:t>Time Table for The Week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5111884"/>
              </p:ext>
            </p:extLst>
          </p:nvPr>
        </p:nvGraphicFramePr>
        <p:xfrm>
          <a:off x="1677550" y="2210540"/>
          <a:ext cx="5384800" cy="3793744"/>
        </p:xfrm>
        <a:graphic>
          <a:graphicData uri="http://schemas.openxmlformats.org/drawingml/2006/table">
            <a:tbl>
              <a:tblPr firstRow="1" bandRow="1">
                <a:tableStyleId>{5C22544A-7EE6-4342-B048-85BDC9FD1C3A}</a:tableStyleId>
              </a:tblPr>
              <a:tblGrid>
                <a:gridCol w="2499360"/>
                <a:gridCol w="2885440"/>
              </a:tblGrid>
              <a:tr h="586232">
                <a:tc>
                  <a:txBody>
                    <a:bodyPr/>
                    <a:lstStyle/>
                    <a:p>
                      <a:r>
                        <a:rPr lang="en-US" dirty="0" smtClean="0"/>
                        <a:t>Date</a:t>
                      </a:r>
                      <a:endParaRPr lang="en-US" dirty="0"/>
                    </a:p>
                  </a:txBody>
                  <a:tcPr/>
                </a:tc>
                <a:tc>
                  <a:txBody>
                    <a:bodyPr/>
                    <a:lstStyle/>
                    <a:p>
                      <a:r>
                        <a:rPr lang="en-US" dirty="0" smtClean="0"/>
                        <a:t>Tests</a:t>
                      </a:r>
                      <a:endParaRPr lang="en-US" dirty="0"/>
                    </a:p>
                  </a:txBody>
                  <a:tcPr/>
                </a:tc>
              </a:tr>
              <a:tr h="586232">
                <a:tc>
                  <a:txBody>
                    <a:bodyPr/>
                    <a:lstStyle/>
                    <a:p>
                      <a:r>
                        <a:rPr lang="en-US" sz="1400" dirty="0" smtClean="0"/>
                        <a:t>Monday </a:t>
                      </a:r>
                      <a:r>
                        <a:rPr lang="en-US" sz="1400" dirty="0" smtClean="0"/>
                        <a:t>11</a:t>
                      </a:r>
                      <a:r>
                        <a:rPr lang="en-US" sz="1400" baseline="30000" dirty="0" smtClean="0"/>
                        <a:t>th</a:t>
                      </a:r>
                      <a:r>
                        <a:rPr lang="en-US" sz="1400" dirty="0" smtClean="0"/>
                        <a:t> </a:t>
                      </a:r>
                      <a:r>
                        <a:rPr lang="en-US" sz="1400" dirty="0" smtClean="0"/>
                        <a:t>May</a:t>
                      </a:r>
                      <a:endParaRPr lang="en-US" sz="1400" dirty="0"/>
                    </a:p>
                  </a:txBody>
                  <a:tcPr/>
                </a:tc>
                <a:tc>
                  <a:txBody>
                    <a:bodyPr/>
                    <a:lstStyle/>
                    <a:p>
                      <a:r>
                        <a:rPr lang="en-US" sz="1400" dirty="0" smtClean="0"/>
                        <a:t>English</a:t>
                      </a:r>
                      <a:r>
                        <a:rPr lang="en-US" sz="1400" baseline="0" dirty="0" smtClean="0"/>
                        <a:t> Grammar and Punctuation  (45 minutes)</a:t>
                      </a:r>
                    </a:p>
                    <a:p>
                      <a:r>
                        <a:rPr lang="en-US" sz="1400" baseline="0" dirty="0" smtClean="0"/>
                        <a:t>Spelling Test (15 minutes)</a:t>
                      </a:r>
                      <a:endParaRPr lang="en-US" sz="1400" dirty="0" smtClean="0"/>
                    </a:p>
                    <a:p>
                      <a:endParaRPr lang="en-US" sz="1400" dirty="0"/>
                    </a:p>
                  </a:txBody>
                  <a:tcPr/>
                </a:tc>
              </a:tr>
              <a:tr h="586232">
                <a:tc>
                  <a:txBody>
                    <a:bodyPr/>
                    <a:lstStyle/>
                    <a:p>
                      <a:r>
                        <a:rPr lang="en-US" sz="1400" dirty="0" smtClean="0"/>
                        <a:t>Tuesday </a:t>
                      </a:r>
                      <a:r>
                        <a:rPr lang="en-US" sz="1400" dirty="0" smtClean="0"/>
                        <a:t>12</a:t>
                      </a:r>
                      <a:r>
                        <a:rPr lang="en-US" sz="1400" baseline="30000" dirty="0" smtClean="0"/>
                        <a:t>th</a:t>
                      </a:r>
                      <a:r>
                        <a:rPr lang="en-US" sz="1400" dirty="0" smtClean="0"/>
                        <a:t> </a:t>
                      </a:r>
                      <a:r>
                        <a:rPr lang="en-US" sz="1400" dirty="0" smtClean="0"/>
                        <a:t>May</a:t>
                      </a:r>
                      <a:endParaRPr lang="en-US" sz="1400" dirty="0"/>
                    </a:p>
                  </a:txBody>
                  <a:tcPr/>
                </a:tc>
                <a:tc>
                  <a:txBody>
                    <a:bodyPr/>
                    <a:lstStyle/>
                    <a:p>
                      <a:r>
                        <a:rPr lang="en-US" sz="1400" dirty="0" smtClean="0"/>
                        <a:t>English Reading Test</a:t>
                      </a:r>
                    </a:p>
                    <a:p>
                      <a:r>
                        <a:rPr lang="en-US" sz="1400" dirty="0" smtClean="0"/>
                        <a:t>(60 minutes)</a:t>
                      </a:r>
                    </a:p>
                    <a:p>
                      <a:endParaRPr lang="en-US" sz="1400" dirty="0"/>
                    </a:p>
                  </a:txBody>
                  <a:tcPr/>
                </a:tc>
              </a:tr>
              <a:tr h="586232">
                <a:tc>
                  <a:txBody>
                    <a:bodyPr/>
                    <a:lstStyle/>
                    <a:p>
                      <a:r>
                        <a:rPr lang="en-US" sz="1400" dirty="0" smtClean="0"/>
                        <a:t>Wednesday </a:t>
                      </a:r>
                      <a:r>
                        <a:rPr lang="en-US" sz="1400" dirty="0" smtClean="0"/>
                        <a:t>13</a:t>
                      </a:r>
                      <a:r>
                        <a:rPr lang="en-US" sz="1400" baseline="30000" dirty="0" smtClean="0"/>
                        <a:t>th</a:t>
                      </a:r>
                      <a:r>
                        <a:rPr lang="en-US" sz="1400" baseline="0" dirty="0" smtClean="0"/>
                        <a:t> </a:t>
                      </a:r>
                      <a:r>
                        <a:rPr lang="en-US" sz="1400" baseline="0" dirty="0" smtClean="0"/>
                        <a:t>May</a:t>
                      </a:r>
                      <a:endParaRPr lang="en-US" sz="1400" dirty="0"/>
                    </a:p>
                  </a:txBody>
                  <a:tcPr/>
                </a:tc>
                <a:tc>
                  <a:txBody>
                    <a:bodyPr/>
                    <a:lstStyle/>
                    <a:p>
                      <a:r>
                        <a:rPr lang="en-GB" sz="1400" dirty="0" smtClean="0"/>
                        <a:t>Mathematics: Paper 1 arithmetic test </a:t>
                      </a:r>
                      <a:r>
                        <a:rPr lang="en-US" sz="1400" baseline="0" dirty="0" smtClean="0"/>
                        <a:t>(30 minutes)</a:t>
                      </a:r>
                    </a:p>
                    <a:p>
                      <a:r>
                        <a:rPr lang="en-US" sz="1400" baseline="0" dirty="0" smtClean="0"/>
                        <a:t>Mathematics: Paper 2 reasoning (40 minutes)</a:t>
                      </a:r>
                      <a:endParaRPr lang="en-US" sz="1400" dirty="0"/>
                    </a:p>
                  </a:txBody>
                  <a:tcPr/>
                </a:tc>
              </a:tr>
              <a:tr h="586232">
                <a:tc>
                  <a:txBody>
                    <a:bodyPr/>
                    <a:lstStyle/>
                    <a:p>
                      <a:r>
                        <a:rPr lang="en-US" sz="1400" dirty="0" smtClean="0"/>
                        <a:t>Thursday </a:t>
                      </a:r>
                      <a:r>
                        <a:rPr lang="en-US" sz="1400" dirty="0" smtClean="0"/>
                        <a:t>17</a:t>
                      </a:r>
                      <a:r>
                        <a:rPr lang="en-US" sz="1400" baseline="30000" dirty="0" smtClean="0"/>
                        <a:t>th</a:t>
                      </a:r>
                      <a:r>
                        <a:rPr lang="en-US" sz="1400" dirty="0" smtClean="0"/>
                        <a:t> </a:t>
                      </a:r>
                      <a:r>
                        <a:rPr lang="en-US" sz="1400" dirty="0" smtClean="0"/>
                        <a:t>May</a:t>
                      </a:r>
                      <a:endParaRPr lang="en-US" sz="1400" dirty="0"/>
                    </a:p>
                  </a:txBody>
                  <a:tcPr/>
                </a:tc>
                <a:tc>
                  <a:txBody>
                    <a:bodyPr/>
                    <a:lstStyle/>
                    <a:p>
                      <a:r>
                        <a:rPr lang="en-US" sz="1400" dirty="0" smtClean="0"/>
                        <a:t>Mathematics: Paper 3 reasoning</a:t>
                      </a:r>
                    </a:p>
                    <a:p>
                      <a:r>
                        <a:rPr lang="en-US" sz="1400" dirty="0" smtClean="0"/>
                        <a:t>(40 minutes)</a:t>
                      </a:r>
                      <a:endParaRPr lang="en-US" sz="1400" dirty="0"/>
                    </a:p>
                  </a:txBody>
                  <a:tcPr/>
                </a:tc>
              </a:tr>
            </a:tbl>
          </a:graphicData>
        </a:graphic>
      </p:graphicFrame>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334"/>
            <a:ext cx="8229600" cy="707836"/>
          </a:xfrm>
        </p:spPr>
        <p:txBody>
          <a:bodyPr>
            <a:normAutofit fontScale="90000"/>
          </a:bodyPr>
          <a:lstStyle/>
          <a:p>
            <a:r>
              <a:rPr lang="en-US" dirty="0" smtClean="0"/>
              <a:t>Why SATS?</a:t>
            </a:r>
            <a:endParaRPr lang="en-US" dirty="0"/>
          </a:p>
        </p:txBody>
      </p:sp>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7" name="Rectangle 6"/>
          <p:cNvSpPr/>
          <p:nvPr/>
        </p:nvSpPr>
        <p:spPr>
          <a:xfrm>
            <a:off x="187376" y="1775713"/>
            <a:ext cx="8731771" cy="3046988"/>
          </a:xfrm>
          <a:prstGeom prst="rect">
            <a:avLst/>
          </a:prstGeom>
        </p:spPr>
        <p:txBody>
          <a:bodyPr wrap="square">
            <a:spAutoFit/>
          </a:bodyPr>
          <a:lstStyle/>
          <a:p>
            <a:pPr>
              <a:buFont typeface="Arial" pitchFamily="34" charset="0"/>
              <a:buChar char="•"/>
            </a:pPr>
            <a:r>
              <a:rPr lang="en-GB" sz="2400" dirty="0" smtClean="0"/>
              <a:t> Year 6 children take the end of Key Stage 2 Standard Assessment Tests.</a:t>
            </a:r>
          </a:p>
          <a:p>
            <a:pPr>
              <a:buFont typeface="Arial" pitchFamily="34" charset="0"/>
              <a:buChar char="•"/>
            </a:pPr>
            <a:r>
              <a:rPr lang="en-GB" sz="2400" dirty="0" smtClean="0"/>
              <a:t> They are sat formally, in silence with a time limit, and are externally marked.</a:t>
            </a:r>
          </a:p>
          <a:p>
            <a:pPr>
              <a:buFont typeface="Arial" pitchFamily="34" charset="0"/>
              <a:buChar char="•"/>
            </a:pPr>
            <a:r>
              <a:rPr lang="en-GB" sz="2400" dirty="0" smtClean="0"/>
              <a:t> If children are away then they cannot take the test.</a:t>
            </a:r>
          </a:p>
          <a:p>
            <a:pPr>
              <a:buFont typeface="Arial" pitchFamily="34" charset="0"/>
              <a:buChar char="•"/>
            </a:pPr>
            <a:r>
              <a:rPr lang="en-GB" sz="2400" dirty="0" smtClean="0"/>
              <a:t> The tests are used to monitor the progress of pupils by the Dfe.</a:t>
            </a:r>
          </a:p>
          <a:p>
            <a:pPr>
              <a:buFont typeface="Arial" pitchFamily="34" charset="0"/>
              <a:buChar char="•"/>
            </a:pPr>
            <a:r>
              <a:rPr lang="en-GB" sz="2400" dirty="0" smtClean="0"/>
              <a:t>Parents get written notification of the SATs results and they are passed onto the secondary schools.</a:t>
            </a:r>
          </a:p>
        </p:txBody>
      </p:sp>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Scaled Scores</a:t>
            </a:r>
            <a:endParaRPr lang="en-GB" dirty="0"/>
          </a:p>
        </p:txBody>
      </p:sp>
      <p:sp>
        <p:nvSpPr>
          <p:cNvPr id="3" name="Content Placeholder 2"/>
          <p:cNvSpPr>
            <a:spLocks noGrp="1"/>
          </p:cNvSpPr>
          <p:nvPr>
            <p:ph idx="1"/>
          </p:nvPr>
        </p:nvSpPr>
        <p:spPr/>
        <p:txBody>
          <a:bodyPr>
            <a:normAutofit/>
          </a:bodyPr>
          <a:lstStyle/>
          <a:p>
            <a:r>
              <a:rPr lang="en-GB" dirty="0"/>
              <a:t>Pupils </a:t>
            </a:r>
            <a:r>
              <a:rPr lang="en-GB" dirty="0" smtClean="0"/>
              <a:t>receive </a:t>
            </a:r>
            <a:r>
              <a:rPr lang="en-GB" dirty="0"/>
              <a:t>a raw score, scaled score and confirmation of attainment of the national standard. </a:t>
            </a:r>
          </a:p>
          <a:p>
            <a:r>
              <a:rPr lang="en-GB" dirty="0" smtClean="0"/>
              <a:t>National standard will be ‘100’ </a:t>
            </a:r>
          </a:p>
          <a:p>
            <a:r>
              <a:rPr lang="en-GB" dirty="0" smtClean="0"/>
              <a:t>The ‘raw score’ that equates to 100 might be different each year.</a:t>
            </a:r>
          </a:p>
          <a:p>
            <a:r>
              <a:rPr lang="en-GB" dirty="0" smtClean="0"/>
              <a:t>Raw scores translated to scaled scores using a conversion table.</a:t>
            </a:r>
          </a:p>
          <a:p>
            <a:r>
              <a:rPr lang="en-GB" dirty="0" smtClean="0"/>
              <a:t>KS2 conversion tables published on GOV.UK on return of results day.</a:t>
            </a:r>
          </a:p>
          <a:p>
            <a:endParaRPr lang="en-GB" dirty="0"/>
          </a:p>
        </p:txBody>
      </p:sp>
    </p:spTree>
    <p:extLst>
      <p:ext uri="{BB962C8B-B14F-4D97-AF65-F5344CB8AC3E}">
        <p14:creationId xmlns:p14="http://schemas.microsoft.com/office/powerpoint/2010/main" val="3499980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Encourage them to take up any offers of booster sessions in school.</a:t>
            </a:r>
          </a:p>
          <a:p>
            <a:r>
              <a:rPr lang="en-US" dirty="0" smtClean="0"/>
              <a:t>Ensure homework </a:t>
            </a:r>
            <a:r>
              <a:rPr lang="en-US" dirty="0" smtClean="0"/>
              <a:t> that is given to the children in booster sessions is attempted</a:t>
            </a:r>
            <a:r>
              <a:rPr lang="en-US" dirty="0" smtClean="0"/>
              <a:t>.</a:t>
            </a:r>
          </a:p>
          <a:p>
            <a:r>
              <a:rPr lang="en-US" dirty="0" smtClean="0"/>
              <a:t>Use Times tables </a:t>
            </a:r>
            <a:r>
              <a:rPr lang="en-US" dirty="0" err="1" smtClean="0"/>
              <a:t>Rockstars</a:t>
            </a:r>
            <a:r>
              <a:rPr lang="en-US" dirty="0" smtClean="0"/>
              <a:t> if you have the internet at home.</a:t>
            </a:r>
          </a:p>
          <a:p>
            <a:r>
              <a:rPr lang="en-US" dirty="0" smtClean="0"/>
              <a:t>Use the BBC’s revision site.</a:t>
            </a:r>
          </a:p>
          <a:p>
            <a:r>
              <a:rPr lang="en-US" dirty="0" smtClean="0"/>
              <a:t>Talk to them about the tests</a:t>
            </a:r>
            <a:r>
              <a:rPr lang="en-US" dirty="0" smtClean="0"/>
              <a:t>.</a:t>
            </a:r>
          </a:p>
          <a:p>
            <a:r>
              <a:rPr lang="en-US" dirty="0" smtClean="0"/>
              <a:t>Listen to them read at home and question them about </a:t>
            </a:r>
            <a:r>
              <a:rPr lang="en-US" dirty="0" err="1" smtClean="0"/>
              <a:t>wht</a:t>
            </a:r>
            <a:r>
              <a:rPr lang="en-US" dirty="0" smtClean="0"/>
              <a:t> they have just read.</a:t>
            </a:r>
            <a:endParaRPr lang="en-US" dirty="0" smtClean="0"/>
          </a:p>
          <a:p>
            <a:r>
              <a:rPr lang="en-US" dirty="0" smtClean="0"/>
              <a:t>CGP books…</a:t>
            </a:r>
          </a:p>
        </p:txBody>
      </p:sp>
      <p:sp>
        <p:nvSpPr>
          <p:cNvPr id="4"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Tree>
    <p:extLst>
      <p:ext uri="{BB962C8B-B14F-4D97-AF65-F5344CB8AC3E}">
        <p14:creationId xmlns:p14="http://schemas.microsoft.com/office/powerpoint/2010/main" val="3725573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91582"/>
            <a:ext cx="3736218" cy="5281511"/>
          </a:xfrm>
        </p:spPr>
      </p:pic>
      <p:pic>
        <p:nvPicPr>
          <p:cNvPr id="5" name="Picture 4"/>
          <p:cNvPicPr>
            <a:picLocks noChangeAspect="1"/>
          </p:cNvPicPr>
          <p:nvPr/>
        </p:nvPicPr>
        <p:blipFill>
          <a:blip r:embed="rId3"/>
          <a:stretch>
            <a:fillRect/>
          </a:stretch>
        </p:blipFill>
        <p:spPr>
          <a:xfrm>
            <a:off x="3548658" y="241205"/>
            <a:ext cx="5595342" cy="3907714"/>
          </a:xfrm>
          <a:prstGeom prst="rect">
            <a:avLst/>
          </a:prstGeom>
        </p:spPr>
      </p:pic>
      <p:pic>
        <p:nvPicPr>
          <p:cNvPr id="6" name="Picture 5"/>
          <p:cNvPicPr>
            <a:picLocks noChangeAspect="1"/>
          </p:cNvPicPr>
          <p:nvPr/>
        </p:nvPicPr>
        <p:blipFill>
          <a:blip r:embed="rId4"/>
          <a:stretch>
            <a:fillRect/>
          </a:stretch>
        </p:blipFill>
        <p:spPr>
          <a:xfrm>
            <a:off x="3508752" y="3848669"/>
            <a:ext cx="5523666" cy="3077915"/>
          </a:xfrm>
          <a:prstGeom prst="rect">
            <a:avLst/>
          </a:prstGeom>
        </p:spPr>
      </p:pic>
    </p:spTree>
    <p:extLst>
      <p:ext uri="{BB962C8B-B14F-4D97-AF65-F5344CB8AC3E}">
        <p14:creationId xmlns:p14="http://schemas.microsoft.com/office/powerpoint/2010/main" val="96261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457200" y="395741"/>
            <a:ext cx="8229600" cy="1143000"/>
          </a:xfrm>
        </p:spPr>
        <p:txBody>
          <a:bodyPr>
            <a:noAutofit/>
          </a:bodyPr>
          <a:lstStyle/>
          <a:p>
            <a:pPr algn="ctr"/>
            <a:r>
              <a:rPr lang="en-GB" sz="4400" dirty="0" smtClean="0"/>
              <a:t>New curriculum 2014</a:t>
            </a:r>
            <a:endParaRPr lang="en-GB" sz="4400" dirty="0"/>
          </a:p>
        </p:txBody>
      </p:sp>
      <p:sp>
        <p:nvSpPr>
          <p:cNvPr id="9" name="Rectangle 8"/>
          <p:cNvSpPr/>
          <p:nvPr/>
        </p:nvSpPr>
        <p:spPr>
          <a:xfrm>
            <a:off x="457200" y="1548825"/>
            <a:ext cx="7884942" cy="1938992"/>
          </a:xfrm>
          <a:prstGeom prst="rect">
            <a:avLst/>
          </a:prstGeom>
        </p:spPr>
        <p:txBody>
          <a:bodyPr wrap="square">
            <a:spAutoFit/>
          </a:bodyPr>
          <a:lstStyle/>
          <a:p>
            <a:r>
              <a:rPr lang="en-GB" sz="2000" dirty="0" smtClean="0"/>
              <a:t>The main aim is to raise standards, particularly as the UK is slipping down international student assessment league tables. Inspired by what is taught in the world’s most successful school systems, including Hong Kong, Singapore and Finland, as well as in the best UK schools, it’s designed to produce productive, creative and well educated pupils.  </a:t>
            </a:r>
            <a:endParaRPr lang="en-GB" sz="2000" dirty="0"/>
          </a:p>
        </p:txBody>
      </p:sp>
      <p:sp>
        <p:nvSpPr>
          <p:cNvPr id="10" name="Rectangle 9"/>
          <p:cNvSpPr/>
          <p:nvPr/>
        </p:nvSpPr>
        <p:spPr>
          <a:xfrm>
            <a:off x="457200" y="3520480"/>
            <a:ext cx="7884942" cy="2246769"/>
          </a:xfrm>
          <a:prstGeom prst="rect">
            <a:avLst/>
          </a:prstGeom>
        </p:spPr>
        <p:txBody>
          <a:bodyPr wrap="square">
            <a:spAutoFit/>
          </a:bodyPr>
          <a:lstStyle/>
          <a:p>
            <a:r>
              <a:rPr lang="en-GB" sz="2000" dirty="0" smtClean="0"/>
              <a:t>The primary curriculum is now significantly more demanding than in the past. For example, in mathematics there is now much greater focus on the skills of arithmetic and also on working with fractions. </a:t>
            </a:r>
          </a:p>
          <a:p>
            <a:endParaRPr lang="en-GB" sz="2000" dirty="0" smtClean="0"/>
          </a:p>
          <a:p>
            <a:r>
              <a:rPr lang="en-GB" sz="2000" dirty="0" smtClean="0"/>
              <a:t>For example, spellings</a:t>
            </a:r>
            <a:r>
              <a:rPr lang="en-US" sz="2000" dirty="0" smtClean="0"/>
              <a:t> for 8 and 9 year olds include "medicine" and "knowledge", by 10 and 11 they should be spelling “convenience" and "rhythm".</a:t>
            </a:r>
            <a:endParaRPr lang="en-GB" sz="2000" dirty="0"/>
          </a:p>
        </p:txBody>
      </p:sp>
      <p:pic>
        <p:nvPicPr>
          <p:cNvPr id="6146" name="Picture 2" descr="http://basicblogtips.com/wp-content/uploads/2012/02/Blog-Challenge.jpg"/>
          <p:cNvPicPr>
            <a:picLocks noChangeAspect="1" noChangeArrowheads="1"/>
          </p:cNvPicPr>
          <p:nvPr/>
        </p:nvPicPr>
        <p:blipFill>
          <a:blip r:embed="rId2" cstate="print"/>
          <a:srcRect/>
          <a:stretch>
            <a:fillRect/>
          </a:stretch>
        </p:blipFill>
        <p:spPr bwMode="auto">
          <a:xfrm>
            <a:off x="2957270" y="5504714"/>
            <a:ext cx="3805084" cy="1258966"/>
          </a:xfrm>
          <a:prstGeom prst="rect">
            <a:avLst/>
          </a:prstGeom>
          <a:ln>
            <a:noFill/>
          </a:ln>
          <a:effectLst>
            <a:softEdge rad="112500"/>
          </a:effectLst>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papers</a:t>
            </a:r>
            <a:endParaRPr lang="en-GB" dirty="0"/>
          </a:p>
        </p:txBody>
      </p:sp>
      <p:sp>
        <p:nvSpPr>
          <p:cNvPr id="3" name="Content Placeholder 2"/>
          <p:cNvSpPr>
            <a:spLocks noGrp="1"/>
          </p:cNvSpPr>
          <p:nvPr>
            <p:ph idx="1"/>
          </p:nvPr>
        </p:nvSpPr>
        <p:spPr/>
        <p:txBody>
          <a:bodyPr/>
          <a:lstStyle/>
          <a:p>
            <a:r>
              <a:rPr lang="en-GB" dirty="0" smtClean="0"/>
              <a:t>Please look through some of these example papers and if you have any questions please feel free to ask.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921444" y="745578"/>
            <a:ext cx="8365060" cy="665402"/>
          </a:xfrm>
        </p:spPr>
        <p:txBody>
          <a:bodyPr>
            <a:normAutofit fontScale="90000"/>
          </a:bodyPr>
          <a:lstStyle/>
          <a:p>
            <a:r>
              <a:rPr lang="en-GB" dirty="0" smtClean="0"/>
              <a:t>MATHS– Example Expectations Y6 </a:t>
            </a:r>
            <a:endParaRPr lang="en-GB" dirty="0"/>
          </a:p>
        </p:txBody>
      </p:sp>
      <p:sp>
        <p:nvSpPr>
          <p:cNvPr id="4" name="Rectangle 3"/>
          <p:cNvSpPr/>
          <p:nvPr/>
        </p:nvSpPr>
        <p:spPr>
          <a:xfrm>
            <a:off x="457199" y="1547439"/>
            <a:ext cx="8208499" cy="4939814"/>
          </a:xfrm>
          <a:prstGeom prst="rect">
            <a:avLst/>
          </a:prstGeom>
        </p:spPr>
        <p:txBody>
          <a:bodyPr wrap="square">
            <a:spAutoFit/>
          </a:bodyPr>
          <a:lstStyle/>
          <a:p>
            <a:pPr>
              <a:spcBef>
                <a:spcPts val="600"/>
              </a:spcBef>
              <a:buFont typeface="Arial" pitchFamily="34" charset="0"/>
              <a:buChar char="•"/>
            </a:pPr>
            <a:r>
              <a:rPr lang="en-GB" sz="2000" dirty="0" smtClean="0"/>
              <a:t> Work with numbers to up ten million including negative numbers</a:t>
            </a:r>
          </a:p>
          <a:p>
            <a:pPr>
              <a:spcBef>
                <a:spcPts val="600"/>
              </a:spcBef>
              <a:buFont typeface="Arial" pitchFamily="34" charset="0"/>
              <a:buChar char="•"/>
            </a:pPr>
            <a:r>
              <a:rPr lang="en-GB" sz="2000" dirty="0" smtClean="0"/>
              <a:t> Use standard method of long multiplication and long division</a:t>
            </a:r>
          </a:p>
          <a:p>
            <a:pPr>
              <a:spcBef>
                <a:spcPts val="600"/>
              </a:spcBef>
              <a:buFont typeface="Arial" pitchFamily="34" charset="0"/>
              <a:buChar char="•"/>
            </a:pPr>
            <a:r>
              <a:rPr lang="en-GB" sz="2000" dirty="0" smtClean="0"/>
              <a:t> Solve complex problems using all four operations</a:t>
            </a:r>
          </a:p>
          <a:p>
            <a:pPr>
              <a:spcBef>
                <a:spcPts val="600"/>
              </a:spcBef>
              <a:buFont typeface="Arial" pitchFamily="34" charset="0"/>
              <a:buChar char="•"/>
            </a:pPr>
            <a:r>
              <a:rPr lang="en-GB" sz="2000" dirty="0" smtClean="0"/>
              <a:t> Use common factors to simplify fractions, or to add fractions with different denominators</a:t>
            </a:r>
          </a:p>
          <a:p>
            <a:pPr>
              <a:spcBef>
                <a:spcPts val="600"/>
              </a:spcBef>
              <a:buFont typeface="Arial" pitchFamily="34" charset="0"/>
              <a:buChar char="•"/>
            </a:pPr>
            <a:r>
              <a:rPr lang="en-GB" sz="2000" dirty="0" smtClean="0"/>
              <a:t> Multiply pairs of fractions together</a:t>
            </a:r>
          </a:p>
          <a:p>
            <a:pPr>
              <a:spcBef>
                <a:spcPts val="600"/>
              </a:spcBef>
              <a:buFont typeface="Arial" pitchFamily="34" charset="0"/>
              <a:buChar char="•"/>
            </a:pPr>
            <a:r>
              <a:rPr lang="en-GB" sz="2000" dirty="0" smtClean="0"/>
              <a:t> Divide fractions by whole numbers.</a:t>
            </a:r>
          </a:p>
          <a:p>
            <a:pPr>
              <a:spcBef>
                <a:spcPts val="600"/>
              </a:spcBef>
              <a:buFont typeface="Arial" pitchFamily="34" charset="0"/>
              <a:buChar char="•"/>
            </a:pPr>
            <a:r>
              <a:rPr lang="en-GB" sz="2000" dirty="0" smtClean="0"/>
              <a:t> Find percentages of quantities, such as 15% of £360</a:t>
            </a:r>
          </a:p>
          <a:p>
            <a:pPr>
              <a:spcBef>
                <a:spcPts val="600"/>
              </a:spcBef>
              <a:buFont typeface="Arial" pitchFamily="34" charset="0"/>
              <a:buChar char="•"/>
            </a:pPr>
            <a:r>
              <a:rPr lang="en-GB" sz="2000" dirty="0" smtClean="0"/>
              <a:t> Use ratio to explain relationships and solve problems</a:t>
            </a:r>
          </a:p>
          <a:p>
            <a:pPr>
              <a:spcBef>
                <a:spcPts val="600"/>
              </a:spcBef>
              <a:buFont typeface="Arial" pitchFamily="34" charset="0"/>
              <a:buChar char="•"/>
            </a:pPr>
            <a:r>
              <a:rPr lang="en-GB" sz="2000" dirty="0" smtClean="0"/>
              <a:t> Use simple algebraic formulae</a:t>
            </a:r>
          </a:p>
          <a:p>
            <a:pPr>
              <a:spcBef>
                <a:spcPts val="600"/>
              </a:spcBef>
              <a:buFont typeface="Arial" pitchFamily="34" charset="0"/>
              <a:buChar char="•"/>
            </a:pPr>
            <a:r>
              <a:rPr lang="en-GB" sz="2000" dirty="0" smtClean="0"/>
              <a:t> Use a given formula to find the area of a triangle or parallelogram</a:t>
            </a:r>
          </a:p>
          <a:p>
            <a:pPr>
              <a:spcBef>
                <a:spcPts val="600"/>
              </a:spcBef>
              <a:buFont typeface="Arial" pitchFamily="34" charset="0"/>
              <a:buChar char="•"/>
            </a:pPr>
            <a:r>
              <a:rPr lang="en-GB" sz="2000" dirty="0" smtClean="0"/>
              <a:t> Name and label the radius, diameter and circumference of a circle</a:t>
            </a:r>
          </a:p>
          <a:p>
            <a:pPr>
              <a:spcBef>
                <a:spcPts val="600"/>
              </a:spcBef>
              <a:buFont typeface="Arial" pitchFamily="34" charset="0"/>
              <a:buChar char="•"/>
            </a:pPr>
            <a:r>
              <a:rPr lang="en-GB" sz="2000" dirty="0" smtClean="0"/>
              <a:t> Construct and understand pie charts and line graphs</a:t>
            </a:r>
          </a:p>
        </p:txBody>
      </p:sp>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KS2 Mathematics SATS tests</a:t>
            </a:r>
            <a:endParaRPr lang="en-GB" dirty="0"/>
          </a:p>
        </p:txBody>
      </p:sp>
      <p:sp>
        <p:nvSpPr>
          <p:cNvPr id="3" name="Content Placeholder 2"/>
          <p:cNvSpPr>
            <a:spLocks noGrp="1"/>
          </p:cNvSpPr>
          <p:nvPr>
            <p:ph idx="1"/>
          </p:nvPr>
        </p:nvSpPr>
        <p:spPr/>
        <p:txBody>
          <a:bodyPr>
            <a:normAutofit/>
          </a:bodyPr>
          <a:lstStyle/>
          <a:p>
            <a:r>
              <a:rPr lang="en-GB" sz="2000" dirty="0" smtClean="0">
                <a:latin typeface="Comic Sans MS" pitchFamily="66" charset="0"/>
              </a:rPr>
              <a:t>3 papers: 1 arithmetic paper – 2 mathematical reasoning papers.</a:t>
            </a:r>
          </a:p>
          <a:p>
            <a:endParaRPr lang="en-GB" sz="2000" dirty="0" smtClean="0">
              <a:latin typeface="Comic Sans MS" pitchFamily="66" charset="0"/>
            </a:endParaRPr>
          </a:p>
          <a:p>
            <a:r>
              <a:rPr lang="en-GB" sz="2000" dirty="0" smtClean="0">
                <a:latin typeface="Comic Sans MS" pitchFamily="66" charset="0"/>
              </a:rPr>
              <a:t>Arithmetic test introduced to assess basic mathematical calculations.</a:t>
            </a:r>
          </a:p>
          <a:p>
            <a:r>
              <a:rPr lang="en-GB" sz="2000" dirty="0" smtClean="0">
                <a:latin typeface="Comic Sans MS" pitchFamily="66" charset="0"/>
              </a:rPr>
              <a:t>No contextualised questions - 36 questions with 40 marks available, 30 minutes duration.</a:t>
            </a:r>
          </a:p>
          <a:p>
            <a:r>
              <a:rPr lang="en-GB" sz="2000" dirty="0" smtClean="0">
                <a:latin typeface="Comic Sans MS" pitchFamily="66" charset="0"/>
              </a:rPr>
              <a:t>Questions will cover: straightforward addition and subtraction; more complex calculations with fractions; long division and long multiplication.</a:t>
            </a:r>
          </a:p>
          <a:p>
            <a:pPr marL="0" indent="0">
              <a:buNone/>
            </a:pPr>
            <a:endParaRPr lang="en-GB" sz="2000" dirty="0" smtClean="0">
              <a:latin typeface="Comic Sans MS" pitchFamily="66" charset="0"/>
            </a:endParaRPr>
          </a:p>
          <a:p>
            <a:r>
              <a:rPr lang="en-GB" sz="2000" dirty="0" smtClean="0">
                <a:latin typeface="Comic Sans MS" pitchFamily="66" charset="0"/>
              </a:rPr>
              <a:t>Gridded paper provided in answer spaces for questions on the arithmetic paper and some questions on Paper 2.</a:t>
            </a:r>
            <a:endParaRPr lang="en-GB" sz="2000" dirty="0">
              <a:latin typeface="Comic Sans MS" pitchFamily="66" charset="0"/>
            </a:endParaRPr>
          </a:p>
        </p:txBody>
      </p:sp>
    </p:spTree>
    <p:extLst>
      <p:ext uri="{BB962C8B-B14F-4D97-AF65-F5344CB8AC3E}">
        <p14:creationId xmlns:p14="http://schemas.microsoft.com/office/powerpoint/2010/main" val="923498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Arithmetic questions</a:t>
            </a:r>
            <a:endParaRPr lang="en-GB" dirty="0"/>
          </a:p>
        </p:txBody>
      </p:sp>
      <p:pic>
        <p:nvPicPr>
          <p:cNvPr id="22529" name="Picture 1"/>
          <p:cNvPicPr>
            <a:picLocks noChangeAspect="1" noChangeArrowheads="1"/>
          </p:cNvPicPr>
          <p:nvPr/>
        </p:nvPicPr>
        <p:blipFill>
          <a:blip r:embed="rId2" cstate="print"/>
          <a:srcRect/>
          <a:stretch>
            <a:fillRect/>
          </a:stretch>
        </p:blipFill>
        <p:spPr bwMode="auto">
          <a:xfrm>
            <a:off x="156866" y="1788361"/>
            <a:ext cx="4302589" cy="1794978"/>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4667836" y="1785781"/>
            <a:ext cx="4288536" cy="1797558"/>
          </a:xfrm>
          <a:prstGeom prst="rect">
            <a:avLst/>
          </a:prstGeom>
          <a:noFill/>
          <a:ln w="9525">
            <a:noFill/>
            <a:miter lim="800000"/>
            <a:headEnd/>
            <a:tailEnd/>
          </a:ln>
        </p:spPr>
      </p:pic>
      <p:pic>
        <p:nvPicPr>
          <p:cNvPr id="22532" name="Picture 4"/>
          <p:cNvPicPr>
            <a:picLocks noChangeAspect="1" noChangeArrowheads="1"/>
          </p:cNvPicPr>
          <p:nvPr/>
        </p:nvPicPr>
        <p:blipFill>
          <a:blip r:embed="rId4" cstate="print"/>
          <a:srcRect/>
          <a:stretch>
            <a:fillRect/>
          </a:stretch>
        </p:blipFill>
        <p:spPr bwMode="auto">
          <a:xfrm>
            <a:off x="170919" y="4014864"/>
            <a:ext cx="4288536" cy="1962912"/>
          </a:xfrm>
          <a:prstGeom prst="rect">
            <a:avLst/>
          </a:prstGeom>
          <a:noFill/>
          <a:ln w="9525">
            <a:noFill/>
            <a:miter lim="800000"/>
            <a:headEnd/>
            <a:tailEnd/>
          </a:ln>
        </p:spPr>
      </p:pic>
      <p:pic>
        <p:nvPicPr>
          <p:cNvPr id="22533" name="Picture 5"/>
          <p:cNvPicPr>
            <a:picLocks noChangeAspect="1" noChangeArrowheads="1"/>
          </p:cNvPicPr>
          <p:nvPr/>
        </p:nvPicPr>
        <p:blipFill>
          <a:blip r:embed="rId5" cstate="print"/>
          <a:srcRect/>
          <a:stretch>
            <a:fillRect/>
          </a:stretch>
        </p:blipFill>
        <p:spPr bwMode="auto">
          <a:xfrm>
            <a:off x="4662502" y="4014864"/>
            <a:ext cx="4293870" cy="1962912"/>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Reasoning papers</a:t>
            </a:r>
            <a:endParaRPr lang="en-GB" dirty="0"/>
          </a:p>
        </p:txBody>
      </p:sp>
      <p:pic>
        <p:nvPicPr>
          <p:cNvPr id="21505" name="Picture 1"/>
          <p:cNvPicPr>
            <a:picLocks noChangeAspect="1" noChangeArrowheads="1"/>
          </p:cNvPicPr>
          <p:nvPr/>
        </p:nvPicPr>
        <p:blipFill>
          <a:blip r:embed="rId2" cstate="print"/>
          <a:srcRect/>
          <a:stretch>
            <a:fillRect/>
          </a:stretch>
        </p:blipFill>
        <p:spPr bwMode="auto">
          <a:xfrm>
            <a:off x="893308" y="1594266"/>
            <a:ext cx="7477125" cy="4838700"/>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Reasoning papers</a:t>
            </a:r>
            <a:endParaRPr lang="en-GB" dirty="0"/>
          </a:p>
        </p:txBody>
      </p:sp>
      <p:pic>
        <p:nvPicPr>
          <p:cNvPr id="26626" name="Picture 2"/>
          <p:cNvPicPr>
            <a:picLocks noChangeAspect="1" noChangeArrowheads="1"/>
          </p:cNvPicPr>
          <p:nvPr/>
        </p:nvPicPr>
        <p:blipFill>
          <a:blip r:embed="rId2" cstate="print"/>
          <a:srcRect/>
          <a:stretch>
            <a:fillRect/>
          </a:stretch>
        </p:blipFill>
        <p:spPr bwMode="auto">
          <a:xfrm>
            <a:off x="814388" y="1891178"/>
            <a:ext cx="7515225" cy="3705225"/>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Reasoning papers</a:t>
            </a:r>
            <a:endParaRPr lang="en-GB" dirty="0"/>
          </a:p>
        </p:txBody>
      </p:sp>
      <p:pic>
        <p:nvPicPr>
          <p:cNvPr id="27650" name="Picture 2"/>
          <p:cNvPicPr>
            <a:picLocks noChangeAspect="1" noChangeArrowheads="1"/>
          </p:cNvPicPr>
          <p:nvPr/>
        </p:nvPicPr>
        <p:blipFill>
          <a:blip r:embed="rId2" cstate="print"/>
          <a:srcRect/>
          <a:stretch>
            <a:fillRect/>
          </a:stretch>
        </p:blipFill>
        <p:spPr bwMode="auto">
          <a:xfrm>
            <a:off x="795338" y="1647205"/>
            <a:ext cx="7553325" cy="2724150"/>
          </a:xfrm>
          <a:prstGeom prst="rect">
            <a:avLst/>
          </a:prstGeom>
          <a:noFill/>
          <a:ln w="9525">
            <a:noFill/>
            <a:miter lim="800000"/>
            <a:headEnd/>
            <a:tailEnd/>
          </a:ln>
        </p:spPr>
      </p:pic>
      <p:pic>
        <p:nvPicPr>
          <p:cNvPr id="27651" name="Picture 3"/>
          <p:cNvPicPr>
            <a:picLocks noChangeAspect="1" noChangeArrowheads="1"/>
          </p:cNvPicPr>
          <p:nvPr/>
        </p:nvPicPr>
        <p:blipFill>
          <a:blip r:embed="rId3" cstate="print"/>
          <a:srcRect/>
          <a:stretch>
            <a:fillRect/>
          </a:stretch>
        </p:blipFill>
        <p:spPr bwMode="auto">
          <a:xfrm>
            <a:off x="851785" y="4769505"/>
            <a:ext cx="7410450" cy="1276350"/>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nvSpPr>
        <p:spPr>
          <a:xfrm>
            <a:off x="0" y="6669360"/>
            <a:ext cx="1835696" cy="188640"/>
          </a:xfrm>
          <a:prstGeom prst="rect">
            <a:avLst/>
          </a:prstGeom>
        </p:spPr>
        <p:txBody>
          <a:bodyPr vert="horz" rtlCol="0"/>
          <a:lstStyle>
            <a:defPPr>
              <a:defRPr lang="en-US"/>
            </a:defPPr>
            <a:lvl1pPr marL="0" algn="r" defTabSz="914400" rtl="0" eaLnBrk="1" latinLnBrk="0" hangingPunct="1">
              <a:defRPr kumimoji="0" sz="1300" kern="1200">
                <a:solidFill>
                  <a:schemeClr val="bg2">
                    <a:tint val="60000"/>
                    <a:satMod val="15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sz="700" i="1" dirty="0">
              <a:solidFill>
                <a:schemeClr val="tx1"/>
              </a:solidFill>
            </a:endParaRPr>
          </a:p>
        </p:txBody>
      </p:sp>
      <p:sp>
        <p:nvSpPr>
          <p:cNvPr id="6" name="Title 5"/>
          <p:cNvSpPr>
            <a:spLocks noGrp="1"/>
          </p:cNvSpPr>
          <p:nvPr>
            <p:ph type="title"/>
          </p:nvPr>
        </p:nvSpPr>
        <p:spPr>
          <a:xfrm>
            <a:off x="893308" y="745578"/>
            <a:ext cx="7491036" cy="665402"/>
          </a:xfrm>
        </p:spPr>
        <p:txBody>
          <a:bodyPr>
            <a:normAutofit fontScale="90000"/>
          </a:bodyPr>
          <a:lstStyle/>
          <a:p>
            <a:r>
              <a:rPr lang="en-GB" dirty="0" smtClean="0"/>
              <a:t>Year 6 – Reasoning papers</a:t>
            </a:r>
            <a:endParaRPr lang="en-GB" dirty="0"/>
          </a:p>
        </p:txBody>
      </p:sp>
      <p:pic>
        <p:nvPicPr>
          <p:cNvPr id="28674" name="Picture 2"/>
          <p:cNvPicPr>
            <a:picLocks noChangeAspect="1" noChangeArrowheads="1"/>
          </p:cNvPicPr>
          <p:nvPr/>
        </p:nvPicPr>
        <p:blipFill>
          <a:blip r:embed="rId2" cstate="print"/>
          <a:srcRect/>
          <a:stretch>
            <a:fillRect/>
          </a:stretch>
        </p:blipFill>
        <p:spPr bwMode="auto">
          <a:xfrm>
            <a:off x="994424" y="1396414"/>
            <a:ext cx="7250164" cy="5408569"/>
          </a:xfrm>
          <a:prstGeom prst="rect">
            <a:avLst/>
          </a:prstGeom>
          <a:noFill/>
          <a:ln w="9525">
            <a:noFill/>
            <a:miter lim="800000"/>
            <a:headEnd/>
            <a:tailEnd/>
          </a:ln>
        </p:spPr>
      </p:pic>
    </p:spTree>
    <p:extLst>
      <p:ext uri="{BB962C8B-B14F-4D97-AF65-F5344CB8AC3E}">
        <p14:creationId xmlns:p14="http://schemas.microsoft.com/office/powerpoint/2010/main" val="668673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609</TotalTime>
  <Words>945</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Year 6 SATs Presentation</vt:lpstr>
      <vt:lpstr>New curriculum 2014</vt:lpstr>
      <vt:lpstr>MATHS– Example Expectations Y6 </vt:lpstr>
      <vt:lpstr>KS2 Mathematics SATS tests</vt:lpstr>
      <vt:lpstr>Year 6 – Arithmetic questions</vt:lpstr>
      <vt:lpstr>Year 6 – Reasoning papers</vt:lpstr>
      <vt:lpstr>Year 6 – Reasoning papers</vt:lpstr>
      <vt:lpstr>Year 6 – Reasoning papers</vt:lpstr>
      <vt:lpstr>Year 6 – Reasoning papers</vt:lpstr>
      <vt:lpstr>Year 6 – Reasoning papers</vt:lpstr>
      <vt:lpstr>KS2 SPAG test</vt:lpstr>
      <vt:lpstr>SPAG</vt:lpstr>
      <vt:lpstr>KS2 Tests - Reading</vt:lpstr>
      <vt:lpstr>Writing</vt:lpstr>
      <vt:lpstr>Time Table for The Week</vt:lpstr>
      <vt:lpstr>Why SATS?</vt:lpstr>
      <vt:lpstr>Results- Scaled Scores</vt:lpstr>
      <vt:lpstr>Top Tips</vt:lpstr>
      <vt:lpstr>PowerPoint Presentation</vt:lpstr>
      <vt:lpstr>Example papers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Tests 2013</dc:title>
  <dc:creator>Hayley Margerum</dc:creator>
  <cp:lastModifiedBy>D Slater</cp:lastModifiedBy>
  <cp:revision>107</cp:revision>
  <dcterms:created xsi:type="dcterms:W3CDTF">2013-03-11T19:26:13Z</dcterms:created>
  <dcterms:modified xsi:type="dcterms:W3CDTF">2019-09-17T12:42:42Z</dcterms:modified>
</cp:coreProperties>
</file>