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7" r:id="rId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CA13"/>
    <a:srgbClr val="BCFF31"/>
    <a:srgbClr val="A237FF"/>
    <a:srgbClr val="26F3FF"/>
    <a:srgbClr val="E719C5"/>
    <a:srgbClr val="FFBA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41" autoAdjust="0"/>
    <p:restoredTop sz="79339" autoAdjust="0"/>
  </p:normalViewPr>
  <p:slideViewPr>
    <p:cSldViewPr>
      <p:cViewPr varScale="1">
        <p:scale>
          <a:sx n="85" d="100"/>
          <a:sy n="85" d="100"/>
        </p:scale>
        <p:origin x="1805"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ssHancock" userId="9b63362f-108e-4806-81b1-8b4580b58f3b" providerId="ADAL" clId="{56158577-5FBB-4FAA-8A48-53AA3723EFC3}"/>
    <pc:docChg chg="modSld">
      <pc:chgData name="MissHancock" userId="9b63362f-108e-4806-81b1-8b4580b58f3b" providerId="ADAL" clId="{56158577-5FBB-4FAA-8A48-53AA3723EFC3}" dt="2026-01-05T13:05:38.054" v="23" actId="20577"/>
      <pc:docMkLst>
        <pc:docMk/>
      </pc:docMkLst>
      <pc:sldChg chg="addSp delSp modSp">
        <pc:chgData name="MissHancock" userId="9b63362f-108e-4806-81b1-8b4580b58f3b" providerId="ADAL" clId="{56158577-5FBB-4FAA-8A48-53AA3723EFC3}" dt="2026-01-05T13:05:38.054" v="23" actId="20577"/>
        <pc:sldMkLst>
          <pc:docMk/>
          <pc:sldMk cId="3435129490" sldId="257"/>
        </pc:sldMkLst>
        <pc:spChg chg="mod">
          <ac:chgData name="MissHancock" userId="9b63362f-108e-4806-81b1-8b4580b58f3b" providerId="ADAL" clId="{56158577-5FBB-4FAA-8A48-53AA3723EFC3}" dt="2026-01-05T13:05:38.054" v="23" actId="20577"/>
          <ac:spMkLst>
            <pc:docMk/>
            <pc:sldMk cId="3435129490" sldId="257"/>
            <ac:spMk id="33" creationId="{F588CE23-D300-4B73-8426-C4C127434899}"/>
          </ac:spMkLst>
        </pc:spChg>
        <pc:picChg chg="add mod">
          <ac:chgData name="MissHancock" userId="9b63362f-108e-4806-81b1-8b4580b58f3b" providerId="ADAL" clId="{56158577-5FBB-4FAA-8A48-53AA3723EFC3}" dt="2026-01-05T13:05:25.102" v="10" actId="1076"/>
          <ac:picMkLst>
            <pc:docMk/>
            <pc:sldMk cId="3435129490" sldId="257"/>
            <ac:picMk id="2" creationId="{5C0A0C86-ACE3-4C20-B6A3-A5F05FCA7159}"/>
          </ac:picMkLst>
        </pc:picChg>
        <pc:picChg chg="del">
          <ac:chgData name="MissHancock" userId="9b63362f-108e-4806-81b1-8b4580b58f3b" providerId="ADAL" clId="{56158577-5FBB-4FAA-8A48-53AA3723EFC3}" dt="2026-01-05T13:04:39.089" v="0"/>
          <ac:picMkLst>
            <pc:docMk/>
            <pc:sldMk cId="3435129490" sldId="257"/>
            <ac:picMk id="1026" creationId="{48F189D3-7DB1-46F0-A62B-BFE557991D9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E4D4641-D7A4-4FF4-8BF5-114DD1F8B018}" type="datetimeFigureOut">
              <a:rPr lang="en-GB" smtClean="0"/>
              <a:t>05/01/2026</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912B4B3D-24EE-4EF3-AB3C-98DF283EFCD7}" type="slidenum">
              <a:rPr lang="en-GB" smtClean="0"/>
              <a:t>‹#›</a:t>
            </a:fld>
            <a:endParaRPr lang="en-GB"/>
          </a:p>
        </p:txBody>
      </p:sp>
    </p:spTree>
    <p:extLst>
      <p:ext uri="{BB962C8B-B14F-4D97-AF65-F5344CB8AC3E}">
        <p14:creationId xmlns:p14="http://schemas.microsoft.com/office/powerpoint/2010/main" val="3139633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2B4B3D-24EE-4EF3-AB3C-98DF283EFCD7}" type="slidenum">
              <a:rPr lang="en-GB" smtClean="0"/>
              <a:t>1</a:t>
            </a:fld>
            <a:endParaRPr lang="en-GB"/>
          </a:p>
        </p:txBody>
      </p:sp>
    </p:spTree>
    <p:extLst>
      <p:ext uri="{BB962C8B-B14F-4D97-AF65-F5344CB8AC3E}">
        <p14:creationId xmlns:p14="http://schemas.microsoft.com/office/powerpoint/2010/main" val="3688459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8D551B7-602C-458F-8773-7D9172BEB02D}" type="datetimeFigureOut">
              <a:rPr lang="en-US" smtClean="0"/>
              <a:pPr/>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F4F854-DE75-43E4-A2D6-09BF6C9AC63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D551B7-602C-458F-8773-7D9172BEB02D}" type="datetimeFigureOut">
              <a:rPr lang="en-US" smtClean="0"/>
              <a:pPr/>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F4F854-DE75-43E4-A2D6-09BF6C9AC6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D551B7-602C-458F-8773-7D9172BEB02D}" type="datetimeFigureOut">
              <a:rPr lang="en-US" smtClean="0"/>
              <a:pPr/>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F4F854-DE75-43E4-A2D6-09BF6C9AC63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D551B7-602C-458F-8773-7D9172BEB02D}" type="datetimeFigureOut">
              <a:rPr lang="en-US" smtClean="0"/>
              <a:pPr/>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F4F854-DE75-43E4-A2D6-09BF6C9AC63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D551B7-602C-458F-8773-7D9172BEB02D}" type="datetimeFigureOut">
              <a:rPr lang="en-US" smtClean="0"/>
              <a:pPr/>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F4F854-DE75-43E4-A2D6-09BF6C9AC63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D551B7-602C-458F-8773-7D9172BEB02D}" type="datetimeFigureOut">
              <a:rPr lang="en-US" smtClean="0"/>
              <a:pPr/>
              <a:t>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F4F854-DE75-43E4-A2D6-09BF6C9AC63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D551B7-602C-458F-8773-7D9172BEB02D}" type="datetimeFigureOut">
              <a:rPr lang="en-US" smtClean="0"/>
              <a:pPr/>
              <a:t>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F4F854-DE75-43E4-A2D6-09BF6C9AC63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D551B7-602C-458F-8773-7D9172BEB02D}" type="datetimeFigureOut">
              <a:rPr lang="en-US" smtClean="0"/>
              <a:pPr/>
              <a:t>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F4F854-DE75-43E4-A2D6-09BF6C9AC63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D551B7-602C-458F-8773-7D9172BEB02D}" type="datetimeFigureOut">
              <a:rPr lang="en-US" smtClean="0"/>
              <a:pPr/>
              <a:t>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F4F854-DE75-43E4-A2D6-09BF6C9AC6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D551B7-602C-458F-8773-7D9172BEB02D}" type="datetimeFigureOut">
              <a:rPr lang="en-US" smtClean="0"/>
              <a:pPr/>
              <a:t>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F4F854-DE75-43E4-A2D6-09BF6C9AC63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D551B7-602C-458F-8773-7D9172BEB02D}" type="datetimeFigureOut">
              <a:rPr lang="en-US" smtClean="0"/>
              <a:pPr/>
              <a:t>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F4F854-DE75-43E4-A2D6-09BF6C9AC63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D551B7-602C-458F-8773-7D9172BEB02D}" type="datetimeFigureOut">
              <a:rPr lang="en-US" smtClean="0"/>
              <a:pPr/>
              <a:t>1/5/2026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F4F854-DE75-43E4-A2D6-09BF6C9AC6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ingle Corner Rectangle 25"/>
          <p:cNvSpPr>
            <a:spLocks noChangeArrowheads="1"/>
          </p:cNvSpPr>
          <p:nvPr/>
        </p:nvSpPr>
        <p:spPr bwMode="auto">
          <a:xfrm>
            <a:off x="2496033" y="869249"/>
            <a:ext cx="4175125" cy="1850394"/>
          </a:xfrm>
          <a:custGeom>
            <a:avLst/>
            <a:gdLst>
              <a:gd name="T0" fmla="*/ 2087563 w 2284412"/>
              <a:gd name="T1" fmla="*/ 0 h 355600"/>
              <a:gd name="T2" fmla="*/ 0 w 2284412"/>
              <a:gd name="T3" fmla="*/ 249237 h 355600"/>
              <a:gd name="T4" fmla="*/ 2087563 w 2284412"/>
              <a:gd name="T5" fmla="*/ 498475 h 355600"/>
              <a:gd name="T6" fmla="*/ 4175125 w 2284412"/>
              <a:gd name="T7" fmla="*/ 249237 h 355600"/>
              <a:gd name="T8" fmla="*/ 17694720 60000 65536"/>
              <a:gd name="T9" fmla="*/ 11796480 60000 65536"/>
              <a:gd name="T10" fmla="*/ 5898240 60000 65536"/>
              <a:gd name="T11" fmla="*/ 0 60000 65536"/>
              <a:gd name="T12" fmla="*/ 0 w 2284412"/>
              <a:gd name="T13" fmla="*/ 0 h 355600"/>
              <a:gd name="T14" fmla="*/ 2267053 w 2284412"/>
              <a:gd name="T15" fmla="*/ 355600 h 355600"/>
            </a:gdLst>
            <a:ahLst/>
            <a:cxnLst>
              <a:cxn ang="T8">
                <a:pos x="T0" y="T1"/>
              </a:cxn>
              <a:cxn ang="T9">
                <a:pos x="T2" y="T3"/>
              </a:cxn>
              <a:cxn ang="T10">
                <a:pos x="T4" y="T5"/>
              </a:cxn>
              <a:cxn ang="T11">
                <a:pos x="T6" y="T7"/>
              </a:cxn>
            </a:cxnLst>
            <a:rect l="T12" t="T13" r="T14" b="T15"/>
            <a:pathLst>
              <a:path w="2284412" h="355600">
                <a:moveTo>
                  <a:pt x="0" y="0"/>
                </a:moveTo>
                <a:lnTo>
                  <a:pt x="2225144" y="0"/>
                </a:lnTo>
                <a:lnTo>
                  <a:pt x="2225144" y="-1"/>
                </a:lnTo>
                <a:cubicBezTo>
                  <a:pt x="2257876" y="-1"/>
                  <a:pt x="2284412" y="26535"/>
                  <a:pt x="2284412" y="59268"/>
                </a:cubicBezTo>
                <a:lnTo>
                  <a:pt x="2284412" y="355600"/>
                </a:lnTo>
                <a:lnTo>
                  <a:pt x="0" y="355600"/>
                </a:lnTo>
                <a:lnTo>
                  <a:pt x="0" y="0"/>
                </a:lnTo>
                <a:close/>
              </a:path>
            </a:pathLst>
          </a:custGeom>
          <a:solidFill>
            <a:schemeClr val="accent6"/>
          </a:solidFill>
          <a:ln>
            <a:noFill/>
          </a:ln>
          <a:effectLst>
            <a:outerShdw blurRad="63500" dist="23000" dir="5400000" rotWithShape="0">
              <a:srgbClr val="000000">
                <a:alpha val="34998"/>
              </a:srgbClr>
            </a:outerShdw>
          </a:effectLst>
        </p:spPr>
        <p:txBody>
          <a:bodyPr anchor="ctr"/>
          <a:lstStyle/>
          <a:p>
            <a:pPr algn="ctr" defTabSz="457200">
              <a:defRPr/>
            </a:pPr>
            <a:r>
              <a:rPr lang="en-US" sz="2400" dirty="0"/>
              <a:t>Changes within living memory!</a:t>
            </a:r>
            <a:endParaRPr lang="en-GB" sz="2400" dirty="0"/>
          </a:p>
          <a:p>
            <a:pPr algn="ctr" defTabSz="457200">
              <a:defRPr/>
            </a:pPr>
            <a:r>
              <a:rPr lang="en-GB" sz="1400" dirty="0"/>
              <a:t>This term, the children will be investigating our local area- Nantwich and changes in shopping over the last 100 years. We will be looking at what is close and far from our local environment and learning to understand the chronological change in shopping over time.</a:t>
            </a:r>
          </a:p>
          <a:p>
            <a:pPr algn="ctr" defTabSz="457200">
              <a:defRPr/>
            </a:pPr>
            <a:endParaRPr lang="en-GB" sz="1400" dirty="0"/>
          </a:p>
        </p:txBody>
      </p:sp>
      <p:sp>
        <p:nvSpPr>
          <p:cNvPr id="8" name="Rectangle 7"/>
          <p:cNvSpPr/>
          <p:nvPr/>
        </p:nvSpPr>
        <p:spPr bwMode="auto">
          <a:xfrm>
            <a:off x="191208" y="1249266"/>
            <a:ext cx="2117785" cy="1145940"/>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dirty="0">
              <a:solidFill>
                <a:srgbClr val="FF0000"/>
              </a:solidFill>
            </a:endParaRPr>
          </a:p>
        </p:txBody>
      </p:sp>
      <p:sp>
        <p:nvSpPr>
          <p:cNvPr id="10" name="Snip Diagonal Corner Rectangle 10"/>
          <p:cNvSpPr>
            <a:spLocks noChangeArrowheads="1"/>
          </p:cNvSpPr>
          <p:nvPr/>
        </p:nvSpPr>
        <p:spPr bwMode="auto">
          <a:xfrm>
            <a:off x="188647" y="3645218"/>
            <a:ext cx="2117784" cy="209115"/>
          </a:xfrm>
          <a:custGeom>
            <a:avLst/>
            <a:gdLst>
              <a:gd name="T0" fmla="*/ 2084387 w 2055812"/>
              <a:gd name="T1" fmla="*/ 127001 h 252947"/>
              <a:gd name="T2" fmla="*/ 1042194 w 2055812"/>
              <a:gd name="T3" fmla="*/ 254000 h 252947"/>
              <a:gd name="T4" fmla="*/ 0 w 2055812"/>
              <a:gd name="T5" fmla="*/ 127001 h 252947"/>
              <a:gd name="T6" fmla="*/ 1042194 w 2055812"/>
              <a:gd name="T7" fmla="*/ 0 h 252947"/>
              <a:gd name="T8" fmla="*/ 0 60000 65536"/>
              <a:gd name="T9" fmla="*/ 5898240 60000 65536"/>
              <a:gd name="T10" fmla="*/ 11796480 60000 65536"/>
              <a:gd name="T11" fmla="*/ 17694720 60000 65536"/>
              <a:gd name="T12" fmla="*/ 21079 w 2055812"/>
              <a:gd name="T13" fmla="*/ 21079 h 252947"/>
              <a:gd name="T14" fmla="*/ 2034733 w 2055812"/>
              <a:gd name="T15" fmla="*/ 231868 h 252947"/>
            </a:gdLst>
            <a:ahLst/>
            <a:cxnLst>
              <a:cxn ang="T8">
                <a:pos x="T0" y="T1"/>
              </a:cxn>
              <a:cxn ang="T9">
                <a:pos x="T2" y="T3"/>
              </a:cxn>
              <a:cxn ang="T10">
                <a:pos x="T4" y="T5"/>
              </a:cxn>
              <a:cxn ang="T11">
                <a:pos x="T6" y="T7"/>
              </a:cxn>
            </a:cxnLst>
            <a:rect l="T12" t="T13" r="T14" b="T15"/>
            <a:pathLst>
              <a:path w="2055812" h="252947">
                <a:moveTo>
                  <a:pt x="0" y="0"/>
                </a:moveTo>
                <a:lnTo>
                  <a:pt x="2013653" y="0"/>
                </a:lnTo>
                <a:lnTo>
                  <a:pt x="2055812" y="42159"/>
                </a:lnTo>
                <a:lnTo>
                  <a:pt x="2055812" y="252947"/>
                </a:lnTo>
                <a:lnTo>
                  <a:pt x="42159" y="252947"/>
                </a:lnTo>
                <a:lnTo>
                  <a:pt x="0" y="210788"/>
                </a:lnTo>
                <a:lnTo>
                  <a:pt x="0" y="0"/>
                </a:lnTo>
                <a:close/>
              </a:path>
            </a:pathLst>
          </a:custGeom>
          <a:solidFill>
            <a:srgbClr val="FF0000"/>
          </a:solidFill>
          <a:ln>
            <a:noFill/>
          </a:ln>
          <a:effectLst>
            <a:outerShdw blurRad="63500" dist="23000" dir="5400000" rotWithShape="0">
              <a:srgbClr val="000000">
                <a:alpha val="34998"/>
              </a:srgbClr>
            </a:outerShdw>
          </a:effectLst>
        </p:spPr>
        <p:txBody>
          <a:bodyPr tIns="0" anchor="ctr"/>
          <a:lstStyle/>
          <a:p>
            <a:pPr algn="ctr" defTabSz="457200" fontAlgn="auto">
              <a:spcBef>
                <a:spcPts val="0"/>
              </a:spcBef>
              <a:spcAft>
                <a:spcPts val="0"/>
              </a:spcAft>
              <a:defRPr/>
            </a:pPr>
            <a:r>
              <a:rPr lang="en-GB" sz="1200" dirty="0">
                <a:solidFill>
                  <a:schemeClr val="lt1"/>
                </a:solidFill>
              </a:rPr>
              <a:t>Geography &amp; History</a:t>
            </a:r>
            <a:endParaRPr lang="en-GB" sz="1200" dirty="0">
              <a:solidFill>
                <a:schemeClr val="lt1"/>
              </a:solidFill>
              <a:latin typeface="+mn-lt"/>
              <a:ea typeface="+mn-ea"/>
            </a:endParaRPr>
          </a:p>
        </p:txBody>
      </p:sp>
      <p:sp>
        <p:nvSpPr>
          <p:cNvPr id="11" name="Rectangle 10"/>
          <p:cNvSpPr/>
          <p:nvPr/>
        </p:nvSpPr>
        <p:spPr>
          <a:xfrm>
            <a:off x="188647" y="3810078"/>
            <a:ext cx="2139636" cy="1311940"/>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lvl="0" algn="ctr" fontAlgn="base">
              <a:spcBef>
                <a:spcPct val="0"/>
              </a:spcBef>
              <a:spcAft>
                <a:spcPct val="0"/>
              </a:spcAft>
            </a:pPr>
            <a:r>
              <a:rPr lang="en-GB" sz="1000" dirty="0">
                <a:solidFill>
                  <a:srgbClr val="000000"/>
                </a:solidFill>
                <a:latin typeface="Calibri" pitchFamily="34" charset="0"/>
              </a:rPr>
              <a:t>In Geography we will be exploring the geography of our local area- Nantwich. Showing routes on local maps using compass points to gain information.</a:t>
            </a:r>
          </a:p>
          <a:p>
            <a:pPr lvl="0" algn="ctr" fontAlgn="base">
              <a:spcBef>
                <a:spcPct val="0"/>
              </a:spcBef>
              <a:spcAft>
                <a:spcPct val="0"/>
              </a:spcAft>
            </a:pPr>
            <a:endParaRPr lang="en-US" sz="200" dirty="0">
              <a:solidFill>
                <a:srgbClr val="000000"/>
              </a:solidFill>
              <a:latin typeface="Calibri" pitchFamily="34" charset="0"/>
            </a:endParaRPr>
          </a:p>
          <a:p>
            <a:pPr lvl="0" algn="ctr" fontAlgn="base">
              <a:spcBef>
                <a:spcPct val="0"/>
              </a:spcBef>
              <a:spcAft>
                <a:spcPct val="0"/>
              </a:spcAft>
            </a:pPr>
            <a:r>
              <a:rPr lang="en-US" sz="1000" dirty="0">
                <a:solidFill>
                  <a:srgbClr val="000000"/>
                </a:solidFill>
                <a:latin typeface="Calibri" pitchFamily="34" charset="0"/>
              </a:rPr>
              <a:t>In H</a:t>
            </a:r>
            <a:r>
              <a:rPr lang="en-GB" sz="1000" dirty="0">
                <a:solidFill>
                  <a:srgbClr val="000000"/>
                </a:solidFill>
                <a:latin typeface="Calibri" pitchFamily="34" charset="0"/>
              </a:rPr>
              <a:t>istory, we will be investigating the changes in shopping over the last 100 years, and how this has affected our lives.</a:t>
            </a:r>
          </a:p>
        </p:txBody>
      </p:sp>
      <p:sp>
        <p:nvSpPr>
          <p:cNvPr id="12" name="Snip Diagonal Corner Rectangle 15"/>
          <p:cNvSpPr>
            <a:spLocks noChangeArrowheads="1"/>
          </p:cNvSpPr>
          <p:nvPr/>
        </p:nvSpPr>
        <p:spPr bwMode="auto">
          <a:xfrm>
            <a:off x="6854119" y="4850777"/>
            <a:ext cx="2050861" cy="287337"/>
          </a:xfrm>
          <a:custGeom>
            <a:avLst/>
            <a:gdLst>
              <a:gd name="T0" fmla="*/ 2055812 w 2055812"/>
              <a:gd name="T1" fmla="*/ 143669 h 252947"/>
              <a:gd name="T2" fmla="*/ 1027906 w 2055812"/>
              <a:gd name="T3" fmla="*/ 287337 h 252947"/>
              <a:gd name="T4" fmla="*/ 0 w 2055812"/>
              <a:gd name="T5" fmla="*/ 143669 h 252947"/>
              <a:gd name="T6" fmla="*/ 1027906 w 2055812"/>
              <a:gd name="T7" fmla="*/ 0 h 252947"/>
              <a:gd name="T8" fmla="*/ 0 60000 65536"/>
              <a:gd name="T9" fmla="*/ 5898240 60000 65536"/>
              <a:gd name="T10" fmla="*/ 11796480 60000 65536"/>
              <a:gd name="T11" fmla="*/ 17694720 60000 65536"/>
              <a:gd name="T12" fmla="*/ 21079 w 2055812"/>
              <a:gd name="T13" fmla="*/ 21079 h 252947"/>
              <a:gd name="T14" fmla="*/ 2034733 w 2055812"/>
              <a:gd name="T15" fmla="*/ 231868 h 252947"/>
            </a:gdLst>
            <a:ahLst/>
            <a:cxnLst>
              <a:cxn ang="T8">
                <a:pos x="T0" y="T1"/>
              </a:cxn>
              <a:cxn ang="T9">
                <a:pos x="T2" y="T3"/>
              </a:cxn>
              <a:cxn ang="T10">
                <a:pos x="T4" y="T5"/>
              </a:cxn>
              <a:cxn ang="T11">
                <a:pos x="T6" y="T7"/>
              </a:cxn>
            </a:cxnLst>
            <a:rect l="T12" t="T13" r="T14" b="T15"/>
            <a:pathLst>
              <a:path w="2055812" h="252947">
                <a:moveTo>
                  <a:pt x="0" y="0"/>
                </a:moveTo>
                <a:lnTo>
                  <a:pt x="2013653" y="0"/>
                </a:lnTo>
                <a:lnTo>
                  <a:pt x="2055812" y="42159"/>
                </a:lnTo>
                <a:lnTo>
                  <a:pt x="2055812" y="252947"/>
                </a:lnTo>
                <a:lnTo>
                  <a:pt x="42159" y="252947"/>
                </a:lnTo>
                <a:lnTo>
                  <a:pt x="0" y="210788"/>
                </a:lnTo>
                <a:lnTo>
                  <a:pt x="0" y="0"/>
                </a:lnTo>
                <a:close/>
              </a:path>
            </a:pathLst>
          </a:custGeom>
          <a:solidFill>
            <a:srgbClr val="E719C5"/>
          </a:solidFill>
          <a:ln>
            <a:noFill/>
          </a:ln>
          <a:effectLst>
            <a:outerShdw blurRad="63500" dist="23000" dir="5400000" rotWithShape="0">
              <a:srgbClr val="000000">
                <a:alpha val="34998"/>
              </a:srgbClr>
            </a:outerShdw>
          </a:effectLst>
        </p:spPr>
        <p:txBody>
          <a:bodyPr tIns="0" anchor="ctr"/>
          <a:lstStyle/>
          <a:p>
            <a:pPr algn="ctr" defTabSz="457200" fontAlgn="auto">
              <a:spcBef>
                <a:spcPts val="0"/>
              </a:spcBef>
              <a:spcAft>
                <a:spcPts val="0"/>
              </a:spcAft>
              <a:defRPr/>
            </a:pPr>
            <a:r>
              <a:rPr lang="en-GB" sz="1200" dirty="0">
                <a:solidFill>
                  <a:schemeClr val="lt1"/>
                </a:solidFill>
                <a:latin typeface="+mn-lt"/>
                <a:ea typeface="+mn-ea"/>
              </a:rPr>
              <a:t>R.E/Spiritual and Moral</a:t>
            </a:r>
          </a:p>
        </p:txBody>
      </p:sp>
      <p:sp>
        <p:nvSpPr>
          <p:cNvPr id="15" name="Rectangle 14"/>
          <p:cNvSpPr/>
          <p:nvPr/>
        </p:nvSpPr>
        <p:spPr>
          <a:xfrm>
            <a:off x="2478812" y="5539739"/>
            <a:ext cx="2057400" cy="1022567"/>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defTabSz="457200">
              <a:defRPr/>
            </a:pPr>
            <a:endParaRPr lang="en-GB" sz="800" dirty="0">
              <a:solidFill>
                <a:schemeClr val="tx1"/>
              </a:solidFill>
              <a:latin typeface="Calibri" pitchFamily="34" charset="0"/>
            </a:endParaRPr>
          </a:p>
        </p:txBody>
      </p:sp>
      <p:sp>
        <p:nvSpPr>
          <p:cNvPr id="16" name="Snip Diagonal Corner Rectangle 21"/>
          <p:cNvSpPr>
            <a:spLocks noChangeArrowheads="1"/>
          </p:cNvSpPr>
          <p:nvPr/>
        </p:nvSpPr>
        <p:spPr bwMode="auto">
          <a:xfrm>
            <a:off x="4639007" y="5229201"/>
            <a:ext cx="2032151" cy="248998"/>
          </a:xfrm>
          <a:custGeom>
            <a:avLst/>
            <a:gdLst>
              <a:gd name="T0" fmla="*/ 2055812 w 2055812"/>
              <a:gd name="T1" fmla="*/ 126207 h 252947"/>
              <a:gd name="T2" fmla="*/ 1027906 w 2055812"/>
              <a:gd name="T3" fmla="*/ 252413 h 252947"/>
              <a:gd name="T4" fmla="*/ 0 w 2055812"/>
              <a:gd name="T5" fmla="*/ 126207 h 252947"/>
              <a:gd name="T6" fmla="*/ 1027906 w 2055812"/>
              <a:gd name="T7" fmla="*/ 0 h 252947"/>
              <a:gd name="T8" fmla="*/ 0 60000 65536"/>
              <a:gd name="T9" fmla="*/ 5898240 60000 65536"/>
              <a:gd name="T10" fmla="*/ 11796480 60000 65536"/>
              <a:gd name="T11" fmla="*/ 17694720 60000 65536"/>
              <a:gd name="T12" fmla="*/ 21079 w 2055812"/>
              <a:gd name="T13" fmla="*/ 21078 h 252947"/>
              <a:gd name="T14" fmla="*/ 2034733 w 2055812"/>
              <a:gd name="T15" fmla="*/ 231869 h 252947"/>
            </a:gdLst>
            <a:ahLst/>
            <a:cxnLst>
              <a:cxn ang="T8">
                <a:pos x="T0" y="T1"/>
              </a:cxn>
              <a:cxn ang="T9">
                <a:pos x="T2" y="T3"/>
              </a:cxn>
              <a:cxn ang="T10">
                <a:pos x="T4" y="T5"/>
              </a:cxn>
              <a:cxn ang="T11">
                <a:pos x="T6" y="T7"/>
              </a:cxn>
            </a:cxnLst>
            <a:rect l="T12" t="T13" r="T14" b="T15"/>
            <a:pathLst>
              <a:path w="2055812" h="252947">
                <a:moveTo>
                  <a:pt x="0" y="0"/>
                </a:moveTo>
                <a:lnTo>
                  <a:pt x="2013653" y="0"/>
                </a:lnTo>
                <a:lnTo>
                  <a:pt x="2055812" y="42159"/>
                </a:lnTo>
                <a:lnTo>
                  <a:pt x="2055812" y="252947"/>
                </a:lnTo>
                <a:lnTo>
                  <a:pt x="42159" y="252947"/>
                </a:lnTo>
                <a:lnTo>
                  <a:pt x="0" y="210788"/>
                </a:lnTo>
                <a:lnTo>
                  <a:pt x="0" y="0"/>
                </a:lnTo>
                <a:close/>
              </a:path>
            </a:pathLst>
          </a:custGeom>
          <a:solidFill>
            <a:srgbClr val="26F3FF"/>
          </a:solidFill>
          <a:ln>
            <a:noFill/>
          </a:ln>
          <a:effectLst>
            <a:outerShdw blurRad="63500" dist="23000" dir="5400000" rotWithShape="0">
              <a:srgbClr val="000000">
                <a:alpha val="34998"/>
              </a:srgbClr>
            </a:outerShdw>
          </a:effectLst>
        </p:spPr>
        <p:txBody>
          <a:bodyPr tIns="0" anchor="ctr"/>
          <a:lstStyle/>
          <a:p>
            <a:pPr algn="ctr" defTabSz="457200" fontAlgn="auto">
              <a:spcBef>
                <a:spcPts val="0"/>
              </a:spcBef>
              <a:spcAft>
                <a:spcPts val="0"/>
              </a:spcAft>
              <a:defRPr/>
            </a:pPr>
            <a:r>
              <a:rPr lang="en-GB" sz="1200" dirty="0"/>
              <a:t>Computing</a:t>
            </a:r>
          </a:p>
        </p:txBody>
      </p:sp>
      <p:sp>
        <p:nvSpPr>
          <p:cNvPr id="17" name="Rectangle 16"/>
          <p:cNvSpPr/>
          <p:nvPr/>
        </p:nvSpPr>
        <p:spPr>
          <a:xfrm>
            <a:off x="4639007" y="5539739"/>
            <a:ext cx="2032151" cy="1022567"/>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defTabSz="457200">
              <a:defRPr/>
            </a:pPr>
            <a:r>
              <a:rPr lang="en-GB" sz="1000" dirty="0">
                <a:solidFill>
                  <a:schemeClr val="tx1"/>
                </a:solidFill>
              </a:rPr>
              <a:t>In Computing, we will be about technology outside of school and what technology is. Grouping and sorting shapes on the computer and creating pictures based on impressionist art.</a:t>
            </a:r>
          </a:p>
          <a:p>
            <a:pPr algn="ctr" defTabSz="457200">
              <a:defRPr/>
            </a:pPr>
            <a:endParaRPr lang="en-GB" sz="1000" dirty="0">
              <a:solidFill>
                <a:schemeClr val="tx1"/>
              </a:solidFill>
              <a:latin typeface="Calibri" pitchFamily="34" charset="0"/>
              <a:ea typeface="ＭＳ Ｐゴシック" pitchFamily="34" charset="-128"/>
            </a:endParaRPr>
          </a:p>
        </p:txBody>
      </p:sp>
      <p:grpSp>
        <p:nvGrpSpPr>
          <p:cNvPr id="3" name="Group 34"/>
          <p:cNvGrpSpPr>
            <a:grpSpLocks/>
          </p:cNvGrpSpPr>
          <p:nvPr/>
        </p:nvGrpSpPr>
        <p:grpSpPr bwMode="auto">
          <a:xfrm>
            <a:off x="6853243" y="802620"/>
            <a:ext cx="2102299" cy="1503187"/>
            <a:chOff x="6815111" y="995139"/>
            <a:chExt cx="2229651" cy="3339878"/>
          </a:xfrm>
        </p:grpSpPr>
        <p:sp>
          <p:nvSpPr>
            <p:cNvPr id="19" name="Rectangle 18"/>
            <p:cNvSpPr/>
            <p:nvPr/>
          </p:nvSpPr>
          <p:spPr>
            <a:xfrm>
              <a:off x="6867724" y="1375453"/>
              <a:ext cx="2174121" cy="2959564"/>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lvl="0" algn="ctr" defTabSz="457200" fontAlgn="base">
                <a:spcBef>
                  <a:spcPct val="0"/>
                </a:spcBef>
                <a:spcAft>
                  <a:spcPct val="0"/>
                </a:spcAft>
                <a:defRPr/>
              </a:pPr>
              <a:r>
                <a:rPr lang="en-GB" sz="1000" dirty="0">
                  <a:solidFill>
                    <a:srgbClr val="000000"/>
                  </a:solidFill>
                  <a:latin typeface="Calibri" pitchFamily="34" charset="0"/>
                </a:rPr>
                <a:t> Year 1 will be learning about:</a:t>
              </a:r>
            </a:p>
            <a:p>
              <a:pPr lvl="0" algn="ctr" defTabSz="457200" fontAlgn="base">
                <a:spcBef>
                  <a:spcPct val="0"/>
                </a:spcBef>
                <a:spcAft>
                  <a:spcPct val="0"/>
                </a:spcAft>
                <a:defRPr/>
              </a:pPr>
              <a:r>
                <a:rPr lang="en-US" sz="1000" dirty="0">
                  <a:solidFill>
                    <a:srgbClr val="000000"/>
                  </a:solidFill>
                  <a:latin typeface="Calibri" pitchFamily="34" charset="0"/>
                </a:rPr>
                <a:t>Geometry, Length and Height, Numbers to 40, Addition and Subtraction and Multiplication. </a:t>
              </a:r>
            </a:p>
            <a:p>
              <a:pPr lvl="0" algn="ctr" defTabSz="457200" fontAlgn="base">
                <a:spcBef>
                  <a:spcPct val="0"/>
                </a:spcBef>
                <a:spcAft>
                  <a:spcPct val="0"/>
                </a:spcAft>
                <a:defRPr/>
              </a:pPr>
              <a:r>
                <a:rPr lang="en-US" sz="1000" dirty="0">
                  <a:solidFill>
                    <a:srgbClr val="000000"/>
                  </a:solidFill>
                  <a:latin typeface="Calibri" pitchFamily="34" charset="0"/>
                </a:rPr>
                <a:t>Y</a:t>
              </a:r>
              <a:r>
                <a:rPr lang="en-GB" sz="1000" dirty="0">
                  <a:solidFill>
                    <a:srgbClr val="000000"/>
                  </a:solidFill>
                  <a:latin typeface="Calibri" pitchFamily="34" charset="0"/>
                </a:rPr>
                <a:t>ear 2 will be learning about:</a:t>
              </a:r>
              <a:r>
                <a:rPr lang="en-US" sz="1000" dirty="0">
                  <a:solidFill>
                    <a:srgbClr val="000000"/>
                  </a:solidFill>
                  <a:latin typeface="Calibri" pitchFamily="34" charset="0"/>
                </a:rPr>
                <a:t> Mass, Temperature, Picture Graphs, More Word Problems, Money, 2D and 3D shapes and Fractions.</a:t>
              </a:r>
            </a:p>
            <a:p>
              <a:pPr defTabSz="457200">
                <a:defRPr/>
              </a:pPr>
              <a:endParaRPr lang="en-GB" sz="800" dirty="0">
                <a:solidFill>
                  <a:schemeClr val="tx1"/>
                </a:solidFill>
                <a:latin typeface="Calibri" pitchFamily="34" charset="0"/>
                <a:ea typeface="ＭＳ Ｐゴシック" pitchFamily="34" charset="-128"/>
              </a:endParaRPr>
            </a:p>
            <a:p>
              <a:pPr defTabSz="457200">
                <a:defRPr/>
              </a:pPr>
              <a:endParaRPr lang="en-GB" sz="800" dirty="0">
                <a:solidFill>
                  <a:schemeClr val="tx1"/>
                </a:solidFill>
                <a:latin typeface="Calibri" pitchFamily="34" charset="0"/>
                <a:ea typeface="ＭＳ Ｐゴシック" pitchFamily="34" charset="-128"/>
              </a:endParaRPr>
            </a:p>
            <a:p>
              <a:pPr defTabSz="457200">
                <a:defRPr/>
              </a:pPr>
              <a:endParaRPr lang="en-GB" sz="800" dirty="0">
                <a:solidFill>
                  <a:schemeClr val="tx1"/>
                </a:solidFill>
                <a:latin typeface="Calibri" pitchFamily="34" charset="0"/>
                <a:ea typeface="ＭＳ Ｐゴシック" pitchFamily="34" charset="-128"/>
              </a:endParaRPr>
            </a:p>
          </p:txBody>
        </p:sp>
        <p:sp>
          <p:nvSpPr>
            <p:cNvPr id="20" name="Snip Diagonal Corner Rectangle 6"/>
            <p:cNvSpPr>
              <a:spLocks noChangeArrowheads="1"/>
            </p:cNvSpPr>
            <p:nvPr/>
          </p:nvSpPr>
          <p:spPr bwMode="auto">
            <a:xfrm>
              <a:off x="6815111" y="995139"/>
              <a:ext cx="2229651" cy="516528"/>
            </a:xfrm>
            <a:custGeom>
              <a:avLst/>
              <a:gdLst>
                <a:gd name="T0" fmla="*/ 2114550 w 2055812"/>
                <a:gd name="T1" fmla="*/ 394731 h 252947"/>
                <a:gd name="T2" fmla="*/ 1057275 w 2055812"/>
                <a:gd name="T3" fmla="*/ 789459 h 252947"/>
                <a:gd name="T4" fmla="*/ 0 w 2055812"/>
                <a:gd name="T5" fmla="*/ 394731 h 252947"/>
                <a:gd name="T6" fmla="*/ 1057275 w 2055812"/>
                <a:gd name="T7" fmla="*/ 0 h 252947"/>
                <a:gd name="T8" fmla="*/ 0 60000 65536"/>
                <a:gd name="T9" fmla="*/ 5898240 60000 65536"/>
                <a:gd name="T10" fmla="*/ 11796480 60000 65536"/>
                <a:gd name="T11" fmla="*/ 17694720 60000 65536"/>
                <a:gd name="T12" fmla="*/ 21079 w 2055812"/>
                <a:gd name="T13" fmla="*/ 21079 h 252947"/>
                <a:gd name="T14" fmla="*/ 2034733 w 2055812"/>
                <a:gd name="T15" fmla="*/ 231868 h 252947"/>
              </a:gdLst>
              <a:ahLst/>
              <a:cxnLst>
                <a:cxn ang="T8">
                  <a:pos x="T0" y="T1"/>
                </a:cxn>
                <a:cxn ang="T9">
                  <a:pos x="T2" y="T3"/>
                </a:cxn>
                <a:cxn ang="T10">
                  <a:pos x="T4" y="T5"/>
                </a:cxn>
                <a:cxn ang="T11">
                  <a:pos x="T6" y="T7"/>
                </a:cxn>
              </a:cxnLst>
              <a:rect l="T12" t="T13" r="T14" b="T15"/>
              <a:pathLst>
                <a:path w="2055812" h="252947">
                  <a:moveTo>
                    <a:pt x="0" y="0"/>
                  </a:moveTo>
                  <a:lnTo>
                    <a:pt x="2013653" y="0"/>
                  </a:lnTo>
                  <a:lnTo>
                    <a:pt x="2055812" y="42159"/>
                  </a:lnTo>
                  <a:lnTo>
                    <a:pt x="2055812" y="252947"/>
                  </a:lnTo>
                  <a:lnTo>
                    <a:pt x="42159" y="252947"/>
                  </a:lnTo>
                  <a:lnTo>
                    <a:pt x="0" y="210788"/>
                  </a:lnTo>
                  <a:lnTo>
                    <a:pt x="0" y="0"/>
                  </a:lnTo>
                  <a:close/>
                </a:path>
              </a:pathLst>
            </a:custGeom>
            <a:solidFill>
              <a:srgbClr val="000090"/>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tIns="0" anchor="ctr"/>
            <a:lstStyle/>
            <a:p>
              <a:pPr algn="ctr" defTabSz="457200"/>
              <a:r>
                <a:rPr lang="en-GB" sz="1200" dirty="0">
                  <a:solidFill>
                    <a:srgbClr val="FFFFFF"/>
                  </a:solidFill>
                  <a:latin typeface="Calibri" charset="0"/>
                </a:rPr>
                <a:t>Maths</a:t>
              </a:r>
            </a:p>
          </p:txBody>
        </p:sp>
      </p:grpSp>
      <p:sp>
        <p:nvSpPr>
          <p:cNvPr id="22" name="Snip Diagonal Corner Rectangle 6"/>
          <p:cNvSpPr>
            <a:spLocks noChangeArrowheads="1"/>
          </p:cNvSpPr>
          <p:nvPr/>
        </p:nvSpPr>
        <p:spPr bwMode="auto">
          <a:xfrm>
            <a:off x="219483" y="867877"/>
            <a:ext cx="2100442" cy="276551"/>
          </a:xfrm>
          <a:custGeom>
            <a:avLst/>
            <a:gdLst>
              <a:gd name="T0" fmla="*/ 2055812 w 2055812"/>
              <a:gd name="T1" fmla="*/ 360364 h 252947"/>
              <a:gd name="T2" fmla="*/ 1027906 w 2055812"/>
              <a:gd name="T3" fmla="*/ 720725 h 252947"/>
              <a:gd name="T4" fmla="*/ 0 w 2055812"/>
              <a:gd name="T5" fmla="*/ 360364 h 252947"/>
              <a:gd name="T6" fmla="*/ 1027906 w 2055812"/>
              <a:gd name="T7" fmla="*/ 0 h 252947"/>
              <a:gd name="T8" fmla="*/ 0 60000 65536"/>
              <a:gd name="T9" fmla="*/ 5898240 60000 65536"/>
              <a:gd name="T10" fmla="*/ 11796480 60000 65536"/>
              <a:gd name="T11" fmla="*/ 17694720 60000 65536"/>
              <a:gd name="T12" fmla="*/ 21079 w 2055812"/>
              <a:gd name="T13" fmla="*/ 21079 h 252947"/>
              <a:gd name="T14" fmla="*/ 2034733 w 2055812"/>
              <a:gd name="T15" fmla="*/ 231868 h 252947"/>
            </a:gdLst>
            <a:ahLst/>
            <a:cxnLst>
              <a:cxn ang="T8">
                <a:pos x="T0" y="T1"/>
              </a:cxn>
              <a:cxn ang="T9">
                <a:pos x="T2" y="T3"/>
              </a:cxn>
              <a:cxn ang="T10">
                <a:pos x="T4" y="T5"/>
              </a:cxn>
              <a:cxn ang="T11">
                <a:pos x="T6" y="T7"/>
              </a:cxn>
            </a:cxnLst>
            <a:rect l="T12" t="T13" r="T14" b="T15"/>
            <a:pathLst>
              <a:path w="2055812" h="252947">
                <a:moveTo>
                  <a:pt x="0" y="0"/>
                </a:moveTo>
                <a:lnTo>
                  <a:pt x="2013653" y="0"/>
                </a:lnTo>
                <a:lnTo>
                  <a:pt x="2055812" y="42159"/>
                </a:lnTo>
                <a:lnTo>
                  <a:pt x="2055812" y="252947"/>
                </a:lnTo>
                <a:lnTo>
                  <a:pt x="42159" y="252947"/>
                </a:lnTo>
                <a:lnTo>
                  <a:pt x="0" y="210788"/>
                </a:lnTo>
                <a:lnTo>
                  <a:pt x="0" y="0"/>
                </a:lnTo>
                <a:close/>
              </a:path>
            </a:pathLst>
          </a:custGeom>
          <a:solidFill>
            <a:srgbClr val="FFBA2A"/>
          </a:solidFill>
          <a:ln>
            <a:noFill/>
          </a:ln>
          <a:effectLst>
            <a:outerShdw blurRad="63500" dist="23000" dir="5400000" rotWithShape="0">
              <a:srgbClr val="000000">
                <a:alpha val="34998"/>
              </a:srgbClr>
            </a:outerShdw>
          </a:effectLst>
        </p:spPr>
        <p:txBody>
          <a:bodyPr tIns="0" anchor="ctr"/>
          <a:lstStyle/>
          <a:p>
            <a:pPr algn="ctr" defTabSz="457200"/>
            <a:r>
              <a:rPr lang="en-GB" sz="1200" dirty="0">
                <a:latin typeface="Calibri" charset="0"/>
              </a:rPr>
              <a:t>English </a:t>
            </a:r>
          </a:p>
        </p:txBody>
      </p:sp>
      <p:sp>
        <p:nvSpPr>
          <p:cNvPr id="30722" name="AutoShape 2" descr="data:image/jpeg;base64,/9j/4AAQSkZJRgABAQAAAQABAAD/2wCEAAkGBwgHBhQIBwgWFRUXFh0aFxYXFx8gGBocIB0ZIRoVGxgkHigiIx0xHCAVJD0rJSkrLi4uIB81ODMtNzQuMCsBCgoKDg0OGxAQGzcmICQ3MjEyLzc2LzE0NTcwMjc0LDQ0MC4sLSw0LC0vMCwvLzQ0LC0sLCw3LCwsLC00NC8sNv/AABEIAJ8BPgMBEQACEQEDEQH/xAAcAAEAAgMBAQEAAAAAAAAAAAAABQgEBgcBAgP/xABCEAACAQIDAwkEBwYFBQAAAAAAAQIDBAUGERIhcwciMTU2QVFhshOBkaEUMlJicbHCFXKSosHwFkJ0gtEjJDNDU//EABsBAQACAwEBAAAAAAAAAAAAAAAEBQMGBwIB/8QANxEBAAEDAQQHBwMEAgMAAAAAAAECAwQRBSExcRIyMzRBUbEGE2GBkaHBItHwFEJSYiThFUNy/9oADAMBAAIRAxEAPwDUTXXZgAAAAAAAABm4J1zQ4sPUj1b68I2X3e5yn0WSNgciAAAAAAAAAAAAAAAAAAAAAQmduyV1wpGHI7KpY7I79a5wr2UbqoAAAAAAAAAAAAAAAAAAAADNwTrmhxYepHq314Rsvu9zlPoskbA5EAAAAAAAAAPJSjCO1OWi8WH2ImZ0h6HwAAAAAAAAAQmduyV1wpGHI7KpY7I79a5wr2UbqoAAAAAAAAAAAAAAAAAAAADNwTrmhxYepHq314Rsvu9zlPoskbA5EAAAAAAAAAObcruYHRoRwS2nvlpOpp3RT5sfe1r7l4lfm3dI6ENu9l9n9KqcquN0bo5+M/KN3znybPkTHv2/gEa9SX/UhzKn7y/ze9aP8dV3EnHu+8o18VNtnA/o8maY6s745eXy4NiM6qAAAAAAAAITO3ZK64UjDkdlUsdkd+tc4V7KN1UAAAAAAAAAAAAAAAAAAAABm4J1zQ4sPUj1b68I2X3e5yn0WSNgciAAAAAAAAMXFL+hheHVL66lpGEW35+CXm3oveea64opmqWfGsV5F2m1RxmdP5yV1xbEK+K4lUv7p86ctX5eEV5JaL3FDXXNdU1S6vjY9GPaptUcIj+fVPcneP8A7Cx9KtPSlV0hU8F9mfufybM2Ld93Xv4Srdu7P/q8aejH6qd8fmPn66O7F05mAAAAAAAAQmduyV1wpGHI7KpY7I79a5wr2UbqoAAAAAAAAAAAAAAAAAAAADNwTrmhxYepHq314Rsvu9zlPoskbA5EAAAAABi4pbfTMNq2uv14Sj8U1qea46VMwzY933V6mvymJ+kuP5d5R8VwvShiK9vTW7nPSovwn3/7tfxRVWsyujdVvhvuf7OY2R+q1+ir4cPp+30e57zzHMVrCysKMoU09qe1prJ9y0Ta2Vvfm9OjQZOV7yOjTwNjbDnCrm7dmJq4Rp4fXxn+cWkkRsYB0vBOVCFlgkba/s51KsI7KkmtmSX1XJvenppruevSWFvN6NGlUb2n5nsvN3Imu3XEUzv08Y89PDTy3x5MPB8z4vmzN9vbXNbYpe02vZQ3R0gnLnd8vqrp3eSPFF6u9diJ4JGVszG2dg3K6I1q006U8d+7d5cfB2AtWggAAAAAQmduyV1wpGHI7KpY7I79a5wr2UbqoAAAAAAAAAAAAAAAAAAAADNwTrmhxYepHq314Rsvu9zlPoskbA5EAAAAAAArpmm0djmO4ttnTSrLT8G24/Joob1PRuTDrOzrvvcS3X5xH18fuizGmgAABvnI9aOtmKdy47qdJ/GTSXy2ybg063Jnyax7U3eji00f5T9oj99HYy1aAAAAAABCZ27JXXCkYcjsqljsjv1rnCvZRuqgAAAAAAAAAAAAAAAAAAAAM3BOuaHFh6kerfXhGy+73OU+iyRsDkQAAAANZwnOFnf5jr4LNqMoTcab7p7K5y/eUlL8UR6Mimq5NC4ytj3bOJbyY3xMaz8NeHy00+bZiQp3EeVi0Vtm6VVf+ynCf5x/SU+bTpd183RvZq708GKf8ZmPz+WnEVsAAAAdZ5GLRQwy4vPtVFD+GOv6yzwKf0zLRfay7ret2/KJn6z/ANOitpLVsntTje1vAc32mOZgrYbZ7404Jxn9tp6Ta+7vhp72R7eRTcrmmPBcZuyLuJi0XrnGqd8eXl8+OrZSQpwAAAhM7dkrrhSMOR2VSx2R361zhXso3VQAAAAAAAAAAAAAAAAAAAAGbgnXNDiw9SPVvrwjZfd7nKfRZI2ByIA0flSucTwyxo4lhd5OnszcJqL3NSWqco9D0cWt/iQ8yqumIqplsns5ax79yuzeoidY1jX4cdJ4+P2aZY8puYLbRXDp1V96Gj+MWl8iJTm3I472wXvZnCr6utPKf31TkOVpO2l7TCNJ6c3SprHXz5qaXxM39fu6qtn2Snpxpd3eO7f6uZ/SK30j6T7R7e1tbSej2tddrXx13lfrOurcfd09DoabuGnwdr5P84QzBafRbySVxBb/AL6+2l4+K/tW+Nke8jSeLnW29jzh1+8t9nP2+H7IDlptHpbXkV9uDf8AC4/rMGfT1ZWnsld7W3yn8T+HLyuboAAAHeOTa0dpk6gpLfLam/8AdJ6fy7JdYlOlqHMtv3feZ9enhpH0jf8AfVqPKZnP27lgmE1eb0Vpp/W8aafh4+PR0a6xcvJ1/RT8177P7G6GmVfjf/bHl8efl5ceWlZXxqpl/GoYhCG0lqpR102otaNa/B/ikQ7Nz3dcVNi2jhRmY9VmZ014T5TDeL7lam9Vh+FJeDqT1/lSX5kyrP8A8Ya3Z9ko/wDbc+kfmf2a9fcouZLvdC6jTXhTgvzer+ZgqzLs+Oi1s+zuBb409LnP7aR9nW8oU7mnlug76vKdSUNuUptuWsudpv8ABNL3FpYifdxrxaLtSq3OXX7uIimJ0iI4bt334pgyoCEzt2SuuFIw5HZVLHZHfrXOFeyjdVAAAAAAAAAAAAAAAAAAAAAZuCdc0OLD1I9W+vCNl93ucp9FkjYHIgCEzph/7TyvcWyjq9hyj47Uecl72tPeYcijpW5hY7JyPcZluvw10nlO6fVXso3VQAB+1nd17G6jdWlVxnF6xkulM+01TTOsMd21Rdom3XGsTxhsOa86XeZbGna3NtGGw9puLfOlppro+hb3u3me9kzdiImFTs3YtvBuVXKKpnXdv8I/LWCOugAAA23/AB9icMtRwa2pxg4x2Papva2V3Jdz03a/DQk/1Vfu+hH1UP8A4DHnLnJrnXWdej4a/mPh6tSIy+AAGdgdg8TxijYpfXqRi9O5a85+5as926enVFKNmX4sWK7v+MTP7fdZCKUY7MVuRfuRzOu+XofEJnbsldcKRhyOyqWOyO/WucK9lG6qAAAAAAAAAAAAAAAAAAAAAzcE65ocWHqR6t9eEbL7vc5T6LJGwORAHzUnCnTc6skklvb6NPMS+0xMzpHFWvFKdCliVWlZz2qaqSUGnqnFSey9fw0NfriIqmI4Ov49VdVmiq5GlUxGvPTexjyzAAAAAAAAAAAAAbfyVq1/xbGpd1VFxhJ09XprN6R0XnsufwJWHp73eoPaSbn9DMURrrMa8uPrEO4Fw5wAQmduyV1wpGHI7KpY7I79a5wr2UbqoAAAAAAAAAAAAAAAAAAAADNwTrmhxYepHq314Rsvu9zlPoskbA5EAcy5UMBxyvrfW93OtQW90v8A5+aiklKPnpqu/Xeyuy7Vyf1ROseTcfZ3PxKNLVVMU1/5efznhPw4T4eTlpXN1AAAAAAAAAAAAAAfdCjVuKyo0KblKT0UYrVt+CQiJmdIeK66aKZqqnSI8XdMh4PjGFYbpjOISm2t1JtNU/La6dfJPZXn0lzjW66Kf1z8nNds5mLkXf8Aj0RGn93DX5cPtrybQSVMhM7dkrrhSMOR2VSx2R361zhXso3VQAAAAAAAAAAAAAAAAAAAAGbgnXNDiw9SPVvrwjZfd7nKfRZI2ByIAAc8zvyeU75yxDAoKNTplS6Iz84+Evk/Lvg5GJFX6qOPk2vZHtDVa0s5M60+FXjHPzj7x8XJatKpRqulWpuMk9HFrRp96a8SrmJjdLeaaqaoiqmdYl8h6AAAAAAAAAADOwfCb3Gr5WeH0XKT6fCK75Sfcj3RbqrnSlGysu1i25uXZ0j1+EfF2vJ+TbLLdH2n/krNc6o10fdgu5fN/JW9jHptR8XOtq7Zu51WnCiOEfmfj9o+7ZiQpwCEzt2SuuFIw5HZVLHZHfrXOFeyjdVAAAAAAAAAAAAAAAAAAAAAZuCdc0OLD1I9W+vCNl93ucp9FkjYHIgAAA1fOWTLPMlL2sNKddLm1Etz+7Nd68+lfJxr+NTdjXxXWyts3cGrozvo8vzH80n7uKYvhd5g987PEKLjJfBrulF96KiuiqidKnRMXKtZNuLlqdYn+aT8WGeUgAAAAAAAAn8p5Uvsy3OlBbNOL59VrcvJeMtO746GazYquzu4Kvae1bODR+rfVPCn+cI/kO24BgdhgFirXD6Wi/zSf1pPxk/7S7i4t2qbcaUuc5udezLnvLs8o8I5JMyIYAAhM7dkrrhSMOR2VSx2R361zhXso3VQAAAAAAAAAAAAAAAAAAAAGbgnXNDiw9SPVvrwjZfd7nKfRZI2ByIAAAAEVmLAbDH7B21/T6Ndma+tB+Kfw3dDMd21TcjSpNwc+9h3OnannHhKu01sycdddO9dBQusROsavA+gAAAAATWTcKoY1mOlYXc9ISbctHo2oxb2V+On5mWxbiu5FMq7auXXi4ld2iN8afedHf7O1oWVtG2tKKhCK0UUtyLymmKY0hy67dru1zXXOsz4v2PrGAAAEJnbsldcKRhyOyqWOyO/WucK9lG6qAAAAAAAAAAAAAAAAAAAAAzcE65ocWHqR6t9eEbL7vc5T6LJGwORAAAAAiM23FzbZcrysqM51HDZhGEW5ay5uqS8NdfcYr8zFudOKfsy3RXl0RcmIp11nXdG7f8Afg4vbZJzLcx1p4TNfvOMflJoqYxrs/2uhXNt4Fvjdj5az6RKXtuS7H6ujrVKMPHWbb+UWvmZYwbk8dEC57UYVPViqfl+8wmLbkkfTdYx7o0/6uX9DLGB51IFz2t/wtfWf+vyj86ZAtcAwT9oWl5OTjJKSnpvTem7RbnqY7+JFujpRKVsnb9zMyPc10RGuumnwStlyV2VfDqdSriM1UlFOWiTjq1rol06e8y04NM0xOu9Cu+1V2i7VTFuOjE7uOrEuuSW6iv+0xaEn3KUHH5pyPE4E+FTPb9rbc9e1Mcp1/EIe75NMx0FrSpU6n7lRfq2TFVhXY+Kfa9pcGvjM084/bVi2GAZkwHFqV9LCKr9nNSexHa1Se9c3XpWqPNNq7bqiro8Ga9n4OZYrtRdp/VExvnTlx0d3i1JaounM5jR6AAAAITO3ZK64UjDkdlUsdkd+tc4V7KN1UAAAAAAAAAAAAAAAAAAAABm4J1zQ4sPUj1b68I2X3e5yn0WSNgciAAAAAAAAAGm8rM1HKDXjUgvzf8AQiZvZNg9madc6PhEtnwmW3hVGfjTg/5USaOrCmyo0vVx8Z9WWemAAAAAAAAAhM7dkrrhSMOR2VSx2R361zhXso3VQAAAAAAAAAAAAAAAAAAAAGbgnXNDiw9SPVvrwjZfd7nKfRZI2ByIAAAAAAAAAaJyxz2csU4+NePoqELO7OObZvZWNcyqf9Z9YbXl2W1l+2l40KfoiSbXUp5Qo86NMq7H+1XqkDIigAAAAAAAEJnbsldcKRhyOyqWOyO/WucK9lG6qAAAAAAAAAAAAAAAAAAAAAzcE65ocWHqR6t9eEbL7vc5T6LJGwORAAAAAAAAADn/ACzS0wGjDxra/CEv+SDn9SObafZSP+TXP+v5hteVHrle1/09P0RJNns6eUKPaXfLv/1V6ylTKhAAAAAAAAEJnbsldcKRhyOyqWOyO/WucK9lG6qAAAAAAAAAAAAAAAAAAAAAzcE65ocWHqR6t9eEbL7vc5T6LJGwORAAAAAAAAADU+ULLd9mWzpULCpTjsTcnttru0WmkX5kXJs1XYiKV5sPaVnBuV13YmdY03afmYT2BWdTD8Fo2Vdpyp04wbXRqkk9Ny3Ge3TNNERPgrMy9TeyK7lPCqZn6yzj2jAAAAAAAAEJnbsldcKRhyOyqWOyO/WucK9lG6qAAAAAAAAAAAAAAAAAAAAAzcE65ocWHqR6t9eEbL7vc5T6LJGwORAAAAAAAAAAAAAAAAAAAAAITO3ZK64UjDkdlUsdkd+tc4V7KN1UAAAAA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4" name="AutoShape 4" descr="data:image/jpeg;base64,/9j/4AAQSkZJRgABAQAAAQABAAD/2wCEAAkGBwgHBhQIBwgWFRUXFh0aFxYXFx8gGBocIB0ZIRoVGxgkHigiIx0xHCAVJD0rJSkrLi4uIB81ODMtNzQuMCsBCgoKDg0OGxAQGzcmICQ3MjEyLzc2LzE0NTcwMjc0LDQ0MC4sLSw0LC0vMCwvLzQ0LC0sLCw3LCwsLC00NC8sNv/AABEIAJ8BPgMBEQACEQEDEQH/xAAcAAEAAgMBAQEAAAAAAAAAAAAABQgEBgcBAgP/xABCEAACAQIDAwkEBwYFBQAAAAAAAQIDBAUGERIhcwciMTU2QVFhshOBkaEUMlJicbHCFXKSosHwFkJ0gtEjJDNDU//EABsBAQACAwEBAAAAAAAAAAAAAAAEBQMGBwIB/8QANxEBAAEDAQQHBwMEAgMAAAAAAAECAwQRBSExcRIyMzRBUbEGE2GBkaHBItHwFEJSYiThFUNy/9oADAMBAAIRAxEAPwDUTXXZgAAAAAAAABm4J1zQ4sPUj1b68I2X3e5yn0WSNgciAAAAAAAAAAAAAAAAAAAAAQmduyV1wpGHI7KpY7I79a5wr2UbqoAAAAAAAAAAAAAAAAAAAADNwTrmhxYepHq314Rsvu9zlPoskbA5EAAAAAAAAAPJSjCO1OWi8WH2ImZ0h6HwAAAAAAAAAQmduyV1wpGHI7KpY7I79a5wr2UbqoAAAAAAAAAAAAAAAAAAAADNwTrmhxYepHq314Rsvu9zlPoskbA5EAAAAAAAAAObcruYHRoRwS2nvlpOpp3RT5sfe1r7l4lfm3dI6ENu9l9n9KqcquN0bo5+M/KN3znybPkTHv2/gEa9SX/UhzKn7y/ze9aP8dV3EnHu+8o18VNtnA/o8maY6s745eXy4NiM6qAAAAAAAAITO3ZK64UjDkdlUsdkd+tc4V7KN1UAAAAAAAAAAAAAAAAAAAABm4J1zQ4sPUj1b68I2X3e5yn0WSNgciAAAAAAAAMXFL+hheHVL66lpGEW35+CXm3oveea64opmqWfGsV5F2m1RxmdP5yV1xbEK+K4lUv7p86ctX5eEV5JaL3FDXXNdU1S6vjY9GPaptUcIj+fVPcneP8A7Cx9KtPSlV0hU8F9mfufybM2Ld93Xv4Srdu7P/q8aejH6qd8fmPn66O7F05mAAAAAAAAQmduyV1wpGHI7KpY7I79a5wr2UbqoAAAAAAAAAAAAAAAAAAAADNwTrmhxYepHq314Rsvu9zlPoskbA5EAAAAABi4pbfTMNq2uv14Sj8U1qea46VMwzY933V6mvymJ+kuP5d5R8VwvShiK9vTW7nPSovwn3/7tfxRVWsyujdVvhvuf7OY2R+q1+ir4cPp+30e57zzHMVrCysKMoU09qe1prJ9y0Ta2Vvfm9OjQZOV7yOjTwNjbDnCrm7dmJq4Rp4fXxn+cWkkRsYB0vBOVCFlgkba/s51KsI7KkmtmSX1XJvenppruevSWFvN6NGlUb2n5nsvN3Imu3XEUzv08Y89PDTy3x5MPB8z4vmzN9vbXNbYpe02vZQ3R0gnLnd8vqrp3eSPFF6u9diJ4JGVszG2dg3K6I1q006U8d+7d5cfB2AtWggAAAAAQmduyV1wpGHI7KpY7I79a5wr2UbqoAAAAAAAAAAAAAAAAAAAADNwTrmhxYepHq314Rsvu9zlPoskbA5EAAAAAAArpmm0djmO4ttnTSrLT8G24/Joob1PRuTDrOzrvvcS3X5xH18fuizGmgAABvnI9aOtmKdy47qdJ/GTSXy2ybg063Jnyax7U3eji00f5T9oj99HYy1aAAAAAABCZ27JXXCkYcjsqljsjv1rnCvZRuqgAAAAAAAAAAAAAAAAAAAAM3BOuaHFh6kerfXhGy+73OU+iyRsDkQAAAANZwnOFnf5jr4LNqMoTcab7p7K5y/eUlL8UR6Mimq5NC4ytj3bOJbyY3xMaz8NeHy00+bZiQp3EeVi0Vtm6VVf+ynCf5x/SU+bTpd183RvZq708GKf8ZmPz+WnEVsAAAAdZ5GLRQwy4vPtVFD+GOv6yzwKf0zLRfay7ret2/KJn6z/ANOitpLVsntTje1vAc32mOZgrYbZ7404Jxn9tp6Ta+7vhp72R7eRTcrmmPBcZuyLuJi0XrnGqd8eXl8+OrZSQpwAAAhM7dkrrhSMOR2VSx2R361zhXso3VQAAAAAAAAAAAAAAAAAAAAGbgnXNDiw9SPVvrwjZfd7nKfRZI2ByIA0flSucTwyxo4lhd5OnszcJqL3NSWqco9D0cWt/iQ8yqumIqplsns5ax79yuzeoidY1jX4cdJ4+P2aZY8puYLbRXDp1V96Gj+MWl8iJTm3I472wXvZnCr6utPKf31TkOVpO2l7TCNJ6c3SprHXz5qaXxM39fu6qtn2Snpxpd3eO7f6uZ/SK30j6T7R7e1tbSej2tddrXx13lfrOurcfd09DoabuGnwdr5P84QzBafRbySVxBb/AL6+2l4+K/tW+Nke8jSeLnW29jzh1+8t9nP2+H7IDlptHpbXkV9uDf8AC4/rMGfT1ZWnsld7W3yn8T+HLyuboAAAHeOTa0dpk6gpLfLam/8AdJ6fy7JdYlOlqHMtv3feZ9enhpH0jf8AfVqPKZnP27lgmE1eb0Vpp/W8aafh4+PR0a6xcvJ1/RT8177P7G6GmVfjf/bHl8efl5ceWlZXxqpl/GoYhCG0lqpR102otaNa/B/ikQ7Nz3dcVNi2jhRmY9VmZ014T5TDeL7lam9Vh+FJeDqT1/lSX5kyrP8A8Ya3Z9ko/wDbc+kfmf2a9fcouZLvdC6jTXhTgvzer+ZgqzLs+Oi1s+zuBb409LnP7aR9nW8oU7mnlug76vKdSUNuUptuWsudpv8ABNL3FpYifdxrxaLtSq3OXX7uIimJ0iI4bt334pgyoCEzt2SuuFIw5HZVLHZHfrXOFeyjdVAAAAAAAAAAAAAAAAAAAAAZuCdc0OLD1I9W+vCNl93ucp9FkjYHIgCEzph/7TyvcWyjq9hyj47Uecl72tPeYcijpW5hY7JyPcZluvw10nlO6fVXso3VQAB+1nd17G6jdWlVxnF6xkulM+01TTOsMd21Rdom3XGsTxhsOa86XeZbGna3NtGGw9puLfOlppro+hb3u3me9kzdiImFTs3YtvBuVXKKpnXdv8I/LWCOugAAA23/AB9icMtRwa2pxg4x2Papva2V3Jdz03a/DQk/1Vfu+hH1UP8A4DHnLnJrnXWdej4a/mPh6tSIy+AAGdgdg8TxijYpfXqRi9O5a85+5as926enVFKNmX4sWK7v+MTP7fdZCKUY7MVuRfuRzOu+XofEJnbsldcKRhyOyqWOyO/WucK9lG6qAAAAAAAAAAAAAAAAAAAAAzcE65ocWHqR6t9eEbL7vc5T6LJGwORAHzUnCnTc6skklvb6NPMS+0xMzpHFWvFKdCliVWlZz2qaqSUGnqnFSey9fw0NfriIqmI4Ov49VdVmiq5GlUxGvPTexjyzAAAAAAAAAAAAAbfyVq1/xbGpd1VFxhJ09XprN6R0XnsufwJWHp73eoPaSbn9DMURrrMa8uPrEO4Fw5wAQmduyV1wpGHI7KpY7I79a5wr2UbqoAAAAAAAAAAAAAAAAAAAADNwTrmhxYepHq314Rsvu9zlPoskbA5EAcy5UMBxyvrfW93OtQW90v8A5+aiklKPnpqu/Xeyuy7Vyf1ROseTcfZ3PxKNLVVMU1/5efznhPw4T4eTlpXN1AAAAAAAAAAAAAAfdCjVuKyo0KblKT0UYrVt+CQiJmdIeK66aKZqqnSI8XdMh4PjGFYbpjOISm2t1JtNU/La6dfJPZXn0lzjW66Kf1z8nNds5mLkXf8Aj0RGn93DX5cPtrybQSVMhM7dkrrhSMOR2VSx2R361zhXso3VQAAAAAAAAAAAAAAAAAAAAGbgnXNDiw9SPVvrwjZfd7nKfRZI2ByIAAc8zvyeU75yxDAoKNTplS6Iz84+Evk/Lvg5GJFX6qOPk2vZHtDVa0s5M60+FXjHPzj7x8XJatKpRqulWpuMk9HFrRp96a8SrmJjdLeaaqaoiqmdYl8h6AAAAAAAAAADOwfCb3Gr5WeH0XKT6fCK75Sfcj3RbqrnSlGysu1i25uXZ0j1+EfF2vJ+TbLLdH2n/krNc6o10fdgu5fN/JW9jHptR8XOtq7Zu51WnCiOEfmfj9o+7ZiQpwCEzt2SuuFIw5HZVLHZHfrXOFeyjdVAAAAAAAAAAAAAAAAAAAAAZuCdc0OLD1I9W+vCNl93ucp9FkjYHIgAAA1fOWTLPMlL2sNKddLm1Etz+7Nd68+lfJxr+NTdjXxXWyts3cGrozvo8vzH80n7uKYvhd5g987PEKLjJfBrulF96KiuiqidKnRMXKtZNuLlqdYn+aT8WGeUgAAAAAAAAn8p5Uvsy3OlBbNOL59VrcvJeMtO746GazYquzu4Kvae1bODR+rfVPCn+cI/kO24BgdhgFirXD6Wi/zSf1pPxk/7S7i4t2qbcaUuc5udezLnvLs8o8I5JMyIYAAhM7dkrrhSMOR2VSx2R361zhXso3VQAAAAAAAAAAAAAAAAAAAAGbgnXNDiw9SPVvrwjZfd7nKfRZI2ByIAAAAEVmLAbDH7B21/T6Ndma+tB+Kfw3dDMd21TcjSpNwc+9h3OnannHhKu01sycdddO9dBQusROsavA+gAAAAATWTcKoY1mOlYXc9ISbctHo2oxb2V+On5mWxbiu5FMq7auXXi4ld2iN8afedHf7O1oWVtG2tKKhCK0UUtyLymmKY0hy67dru1zXXOsz4v2PrGAAAEJnbsldcKRhyOyqWOyO/WucK9lG6qAAAAAAAAAAAAAAAAAAAAAzcE65ocWHqR6t9eEbL7vc5T6LJGwORAAAAAiM23FzbZcrysqM51HDZhGEW5ay5uqS8NdfcYr8zFudOKfsy3RXl0RcmIp11nXdG7f8Afg4vbZJzLcx1p4TNfvOMflJoqYxrs/2uhXNt4Fvjdj5az6RKXtuS7H6ujrVKMPHWbb+UWvmZYwbk8dEC57UYVPViqfl+8wmLbkkfTdYx7o0/6uX9DLGB51IFz2t/wtfWf+vyj86ZAtcAwT9oWl5OTjJKSnpvTem7RbnqY7+JFujpRKVsnb9zMyPc10RGuumnwStlyV2VfDqdSriM1UlFOWiTjq1rol06e8y04NM0xOu9Cu+1V2i7VTFuOjE7uOrEuuSW6iv+0xaEn3KUHH5pyPE4E+FTPb9rbc9e1Mcp1/EIe75NMx0FrSpU6n7lRfq2TFVhXY+Kfa9pcGvjM084/bVi2GAZkwHFqV9LCKr9nNSexHa1Se9c3XpWqPNNq7bqiro8Ga9n4OZYrtRdp/VExvnTlx0d3i1JaounM5jR6AAAAITO3ZK64UjDkdlUsdkd+tc4V7KN1UAAAAAAAAAAAAAAAAAAAABm4J1zQ4sPUj1b68I2X3e5yn0WSNgciAAAAAAAAAGm8rM1HKDXjUgvzf8AQiZvZNg9madc6PhEtnwmW3hVGfjTg/5USaOrCmyo0vVx8Z9WWemAAAAAAAAAhM7dkrrhSMOR2VSx2R361zhXso3VQAAAAAAAAAAAAAAAAAAAAGbgnXNDiw9SPVvrwjZfd7nKfRZI2ByIAAAAAAAAAaJyxz2csU4+NePoqELO7OObZvZWNcyqf9Z9YbXl2W1l+2l40KfoiSbXUp5Qo86NMq7H+1XqkDIigAAAAAAAEJnbsldcKRhyOyqWOyO/WucK9lG6qAAAAAAAAAAAAAAAAAAAAAzcE65ocWHqR6t9eEbL7vc5T6LJGwORAAAAAAAAADn/ACzS0wGjDxra/CEv+SDn9SObafZSP+TXP+v5hteVHrle1/09P0RJNns6eUKPaXfLv/1V6ylTKhAAAAAAAAEJnbsldcKRhyOyqWOyO/WucK9lG6qAAAAAAAAAAAAAAAAAAAAAzcE65ocWHqR6t9eEbL7vc5T6LJGwORAAAAAAAAADU+ULLd9mWzpULCpTjsTcnttru0WmkX5kXJs1XYiKV5sPaVnBuV13YmdY03afmYT2BWdTD8Fo2Vdpyp04wbXRqkk9Ny3Ge3TNNERPgrMy9TeyK7lPCqZn6yzj2jAAAAAAAAEJnbsldcKRhyOyqWOyO/WucK9lG6qAAAAAAAAAAAAAAAAAAAAAzcE65ocWHqR6t9eEbL7vc5T6LJGwORAAAAAAAAAAAAAAAAAAAAAITO3ZK64UjDkdlUsdkd+tc4V7KN1UAAAAA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 name="Rectangle 27"/>
          <p:cNvSpPr/>
          <p:nvPr/>
        </p:nvSpPr>
        <p:spPr>
          <a:xfrm>
            <a:off x="188647" y="5564599"/>
            <a:ext cx="2120346" cy="997707"/>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lvl="0" algn="ctr" defTabSz="457200" fontAlgn="base">
              <a:spcBef>
                <a:spcPct val="0"/>
              </a:spcBef>
              <a:spcAft>
                <a:spcPct val="0"/>
              </a:spcAft>
              <a:defRPr/>
            </a:pPr>
            <a:r>
              <a:rPr lang="en-GB" sz="1000" dirty="0">
                <a:solidFill>
                  <a:schemeClr val="tx1"/>
                </a:solidFill>
                <a:latin typeface="Calibri" pitchFamily="34" charset="0"/>
              </a:rPr>
              <a:t>In Science, we will be exploring everyday materials comparing there suitability for different objects. As well as plants growth and what they need to survive.</a:t>
            </a:r>
          </a:p>
        </p:txBody>
      </p:sp>
      <p:sp>
        <p:nvSpPr>
          <p:cNvPr id="29" name="Snip Diagonal Corner Rectangle 21"/>
          <p:cNvSpPr>
            <a:spLocks noChangeArrowheads="1"/>
          </p:cNvSpPr>
          <p:nvPr/>
        </p:nvSpPr>
        <p:spPr bwMode="auto">
          <a:xfrm>
            <a:off x="6839625" y="2579369"/>
            <a:ext cx="2079851" cy="252413"/>
          </a:xfrm>
          <a:custGeom>
            <a:avLst/>
            <a:gdLst>
              <a:gd name="T0" fmla="*/ 2055812 w 2055812"/>
              <a:gd name="T1" fmla="*/ 126207 h 252947"/>
              <a:gd name="T2" fmla="*/ 1027906 w 2055812"/>
              <a:gd name="T3" fmla="*/ 252413 h 252947"/>
              <a:gd name="T4" fmla="*/ 0 w 2055812"/>
              <a:gd name="T5" fmla="*/ 126207 h 252947"/>
              <a:gd name="T6" fmla="*/ 1027906 w 2055812"/>
              <a:gd name="T7" fmla="*/ 0 h 252947"/>
              <a:gd name="T8" fmla="*/ 0 60000 65536"/>
              <a:gd name="T9" fmla="*/ 5898240 60000 65536"/>
              <a:gd name="T10" fmla="*/ 11796480 60000 65536"/>
              <a:gd name="T11" fmla="*/ 17694720 60000 65536"/>
              <a:gd name="T12" fmla="*/ 21079 w 2055812"/>
              <a:gd name="T13" fmla="*/ 21078 h 252947"/>
              <a:gd name="T14" fmla="*/ 2034733 w 2055812"/>
              <a:gd name="T15" fmla="*/ 231869 h 252947"/>
            </a:gdLst>
            <a:ahLst/>
            <a:cxnLst>
              <a:cxn ang="T8">
                <a:pos x="T0" y="T1"/>
              </a:cxn>
              <a:cxn ang="T9">
                <a:pos x="T2" y="T3"/>
              </a:cxn>
              <a:cxn ang="T10">
                <a:pos x="T4" y="T5"/>
              </a:cxn>
              <a:cxn ang="T11">
                <a:pos x="T6" y="T7"/>
              </a:cxn>
            </a:cxnLst>
            <a:rect l="T12" t="T13" r="T14" b="T15"/>
            <a:pathLst>
              <a:path w="2055812" h="252947">
                <a:moveTo>
                  <a:pt x="0" y="0"/>
                </a:moveTo>
                <a:lnTo>
                  <a:pt x="2013653" y="0"/>
                </a:lnTo>
                <a:lnTo>
                  <a:pt x="2055812" y="42159"/>
                </a:lnTo>
                <a:lnTo>
                  <a:pt x="2055812" y="252947"/>
                </a:lnTo>
                <a:lnTo>
                  <a:pt x="42159" y="252947"/>
                </a:lnTo>
                <a:lnTo>
                  <a:pt x="0" y="210788"/>
                </a:lnTo>
                <a:lnTo>
                  <a:pt x="0" y="0"/>
                </a:lnTo>
                <a:close/>
              </a:path>
            </a:pathLst>
          </a:custGeom>
          <a:solidFill>
            <a:srgbClr val="A237FF"/>
          </a:solidFill>
          <a:ln>
            <a:noFill/>
          </a:ln>
          <a:effectLst>
            <a:outerShdw blurRad="63500" dist="23000" dir="5400000" rotWithShape="0">
              <a:srgbClr val="000000">
                <a:alpha val="34998"/>
              </a:srgbClr>
            </a:outerShdw>
          </a:effectLst>
        </p:spPr>
        <p:txBody>
          <a:bodyPr tIns="0" anchor="ctr"/>
          <a:lstStyle/>
          <a:p>
            <a:pPr algn="ctr" defTabSz="457200" fontAlgn="auto">
              <a:spcBef>
                <a:spcPts val="0"/>
              </a:spcBef>
              <a:spcAft>
                <a:spcPts val="0"/>
              </a:spcAft>
              <a:defRPr/>
            </a:pPr>
            <a:r>
              <a:rPr lang="en-GB" sz="1200" dirty="0">
                <a:solidFill>
                  <a:schemeClr val="lt1"/>
                </a:solidFill>
              </a:rPr>
              <a:t>Art</a:t>
            </a:r>
            <a:endParaRPr lang="en-GB" sz="1200" dirty="0">
              <a:solidFill>
                <a:schemeClr val="lt1"/>
              </a:solidFill>
              <a:latin typeface="+mn-lt"/>
              <a:ea typeface="+mn-ea"/>
            </a:endParaRPr>
          </a:p>
        </p:txBody>
      </p:sp>
      <p:sp>
        <p:nvSpPr>
          <p:cNvPr id="30" name="Rectangle 29"/>
          <p:cNvSpPr/>
          <p:nvPr/>
        </p:nvSpPr>
        <p:spPr>
          <a:xfrm>
            <a:off x="6847266" y="2891627"/>
            <a:ext cx="2057400" cy="637492"/>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en-US" sz="1000" dirty="0">
                <a:solidFill>
                  <a:schemeClr val="tx1"/>
                </a:solidFill>
                <a:latin typeface="Calibri" pitchFamily="34" charset="0"/>
                <a:ea typeface="ＭＳ Ｐゴシック" pitchFamily="34" charset="-128"/>
              </a:rPr>
              <a:t>In Art, we </a:t>
            </a:r>
            <a:r>
              <a:rPr lang="en-GB" sz="1000" dirty="0">
                <a:solidFill>
                  <a:schemeClr val="tx1"/>
                </a:solidFill>
                <a:latin typeface="Calibri" pitchFamily="34" charset="0"/>
                <a:ea typeface="ＭＳ Ｐゴシック" pitchFamily="34" charset="-128"/>
              </a:rPr>
              <a:t>will be a sculptural project making drawings from observation, exploring media, and transforming the drawings from 2d to 3d to make a bird.</a:t>
            </a:r>
          </a:p>
        </p:txBody>
      </p:sp>
      <p:sp>
        <p:nvSpPr>
          <p:cNvPr id="31" name="Snip Diagonal Corner Rectangle 18"/>
          <p:cNvSpPr>
            <a:spLocks noChangeArrowheads="1"/>
          </p:cNvSpPr>
          <p:nvPr/>
        </p:nvSpPr>
        <p:spPr bwMode="auto">
          <a:xfrm>
            <a:off x="207541" y="2481006"/>
            <a:ext cx="2110896" cy="250445"/>
          </a:xfrm>
          <a:custGeom>
            <a:avLst/>
            <a:gdLst>
              <a:gd name="T0" fmla="*/ 2055813 w 2055812"/>
              <a:gd name="T1" fmla="*/ 177801 h 252947"/>
              <a:gd name="T2" fmla="*/ 1027907 w 2055812"/>
              <a:gd name="T3" fmla="*/ 355600 h 252947"/>
              <a:gd name="T4" fmla="*/ 0 w 2055812"/>
              <a:gd name="T5" fmla="*/ 177801 h 252947"/>
              <a:gd name="T6" fmla="*/ 1027907 w 2055812"/>
              <a:gd name="T7" fmla="*/ 0 h 252947"/>
              <a:gd name="T8" fmla="*/ 0 60000 65536"/>
              <a:gd name="T9" fmla="*/ 5898240 60000 65536"/>
              <a:gd name="T10" fmla="*/ 11796480 60000 65536"/>
              <a:gd name="T11" fmla="*/ 17694720 60000 65536"/>
              <a:gd name="T12" fmla="*/ 21079 w 2055812"/>
              <a:gd name="T13" fmla="*/ 21079 h 252947"/>
              <a:gd name="T14" fmla="*/ 2034733 w 2055812"/>
              <a:gd name="T15" fmla="*/ 231868 h 252947"/>
            </a:gdLst>
            <a:ahLst/>
            <a:cxnLst>
              <a:cxn ang="T8">
                <a:pos x="T0" y="T1"/>
              </a:cxn>
              <a:cxn ang="T9">
                <a:pos x="T2" y="T3"/>
              </a:cxn>
              <a:cxn ang="T10">
                <a:pos x="T4" y="T5"/>
              </a:cxn>
              <a:cxn ang="T11">
                <a:pos x="T6" y="T7"/>
              </a:cxn>
            </a:cxnLst>
            <a:rect l="T12" t="T13" r="T14" b="T15"/>
            <a:pathLst>
              <a:path w="2055812" h="252947">
                <a:moveTo>
                  <a:pt x="0" y="0"/>
                </a:moveTo>
                <a:lnTo>
                  <a:pt x="2013653" y="0"/>
                </a:lnTo>
                <a:lnTo>
                  <a:pt x="2055812" y="42159"/>
                </a:lnTo>
                <a:lnTo>
                  <a:pt x="2055812" y="252947"/>
                </a:lnTo>
                <a:lnTo>
                  <a:pt x="42159" y="252947"/>
                </a:lnTo>
                <a:lnTo>
                  <a:pt x="0" y="210788"/>
                </a:lnTo>
                <a:lnTo>
                  <a:pt x="0" y="0"/>
                </a:lnTo>
                <a:close/>
              </a:path>
            </a:pathLst>
          </a:custGeom>
          <a:solidFill>
            <a:srgbClr val="BCFF31"/>
          </a:solidFill>
          <a:ln>
            <a:noFill/>
          </a:ln>
          <a:effectLst>
            <a:outerShdw blurRad="63500" dist="23000" dir="5400000" rotWithShape="0">
              <a:srgbClr val="000000">
                <a:alpha val="34998"/>
              </a:srgbClr>
            </a:outerShdw>
          </a:effectLst>
        </p:spPr>
        <p:txBody>
          <a:bodyPr tIns="0" anchor="ctr"/>
          <a:lstStyle/>
          <a:p>
            <a:pPr algn="ctr" defTabSz="457200">
              <a:defRPr/>
            </a:pPr>
            <a:r>
              <a:rPr lang="en-GB" sz="1200" dirty="0">
                <a:latin typeface="+mn-lt"/>
                <a:ea typeface="+mn-ea"/>
              </a:rPr>
              <a:t>Music</a:t>
            </a:r>
          </a:p>
        </p:txBody>
      </p:sp>
      <p:sp>
        <p:nvSpPr>
          <p:cNvPr id="32" name="Rectangle 31"/>
          <p:cNvSpPr/>
          <p:nvPr/>
        </p:nvSpPr>
        <p:spPr>
          <a:xfrm>
            <a:off x="219483" y="2732724"/>
            <a:ext cx="2124390" cy="829722"/>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GB" sz="1000" dirty="0">
                <a:solidFill>
                  <a:schemeClr val="tx1"/>
                </a:solidFill>
              </a:rPr>
              <a:t>In Music we will be developing listening skills  and composing a piece of music using a story as a stimulus.  We will listen to environmental sounds and writing symbols to represent rhythm patterns.</a:t>
            </a:r>
          </a:p>
        </p:txBody>
      </p:sp>
      <p:sp>
        <p:nvSpPr>
          <p:cNvPr id="33" name="Rectangle 4">
            <a:extLst>
              <a:ext uri="{FF2B5EF4-FFF2-40B4-BE49-F238E27FC236}">
                <a16:creationId xmlns:a16="http://schemas.microsoft.com/office/drawing/2014/main" id="{F588CE23-D300-4B73-8426-C4C127434899}"/>
              </a:ext>
            </a:extLst>
          </p:cNvPr>
          <p:cNvSpPr>
            <a:spLocks noChangeArrowheads="1"/>
          </p:cNvSpPr>
          <p:nvPr/>
        </p:nvSpPr>
        <p:spPr bwMode="auto">
          <a:xfrm>
            <a:off x="1241719" y="273854"/>
            <a:ext cx="74901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GB" dirty="0">
                <a:latin typeface="Twinkl Cursive Looped" panose="02000000000000000000" pitchFamily="2" charset="0"/>
              </a:rPr>
              <a:t>Bridgemere CE Primary School      Year Group: Y1/2      Term: Spring  </a:t>
            </a:r>
          </a:p>
        </p:txBody>
      </p:sp>
      <p:sp>
        <p:nvSpPr>
          <p:cNvPr id="34" name="Rectangle 33"/>
          <p:cNvSpPr/>
          <p:nvPr/>
        </p:nvSpPr>
        <p:spPr>
          <a:xfrm>
            <a:off x="6824814" y="5122018"/>
            <a:ext cx="2079852" cy="1370568"/>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defTabSz="457200">
              <a:defRPr/>
            </a:pPr>
            <a:r>
              <a:rPr lang="en-US" sz="1000" dirty="0">
                <a:solidFill>
                  <a:schemeClr val="tx1"/>
                </a:solidFill>
                <a:latin typeface="Calibri" pitchFamily="34" charset="0"/>
                <a:ea typeface="ＭＳ Ｐゴシック" pitchFamily="34" charset="-128"/>
              </a:rPr>
              <a:t>I</a:t>
            </a:r>
            <a:r>
              <a:rPr lang="en-GB" sz="1000" dirty="0">
                <a:solidFill>
                  <a:schemeClr val="tx1"/>
                </a:solidFill>
                <a:latin typeface="Calibri" pitchFamily="34" charset="0"/>
                <a:ea typeface="ＭＳ Ｐゴシック" pitchFamily="34" charset="-128"/>
              </a:rPr>
              <a:t>n R.E we will be focusing on 2 key questions over the Spring term:</a:t>
            </a:r>
          </a:p>
          <a:p>
            <a:pPr algn="ctr" defTabSz="457200">
              <a:defRPr/>
            </a:pPr>
            <a:endParaRPr lang="en-GB" sz="1000" dirty="0">
              <a:solidFill>
                <a:schemeClr val="tx1"/>
              </a:solidFill>
              <a:latin typeface="Calibri" pitchFamily="34" charset="0"/>
              <a:ea typeface="ＭＳ Ｐゴシック" pitchFamily="34" charset="-128"/>
            </a:endParaRPr>
          </a:p>
          <a:p>
            <a:r>
              <a:rPr lang="en-GB" sz="1050" dirty="0">
                <a:solidFill>
                  <a:schemeClr val="tx1"/>
                </a:solidFill>
              </a:rPr>
              <a:t>Je</a:t>
            </a:r>
            <a:r>
              <a:rPr lang="en-GB" sz="1000" dirty="0">
                <a:solidFill>
                  <a:schemeClr val="tx1"/>
                </a:solidFill>
              </a:rPr>
              <a:t>sus: </a:t>
            </a:r>
            <a:r>
              <a:rPr lang="en-GB" sz="1100" dirty="0">
                <a:solidFill>
                  <a:schemeClr val="tx1"/>
                </a:solidFill>
              </a:rPr>
              <a:t>What made Jesus special? </a:t>
            </a:r>
          </a:p>
          <a:p>
            <a:r>
              <a:rPr lang="en-GB" sz="1100" dirty="0">
                <a:solidFill>
                  <a:schemeClr val="tx1"/>
                </a:solidFill>
              </a:rPr>
              <a:t> </a:t>
            </a:r>
          </a:p>
          <a:p>
            <a:r>
              <a:rPr lang="en-GB" sz="1100" dirty="0">
                <a:solidFill>
                  <a:schemeClr val="tx1"/>
                </a:solidFill>
              </a:rPr>
              <a:t>Easter: What do you think is the most important part of the Easter story?</a:t>
            </a:r>
          </a:p>
          <a:p>
            <a:pPr algn="ctr" defTabSz="457200">
              <a:defRPr/>
            </a:pPr>
            <a:endParaRPr lang="en-GB" sz="1000" dirty="0">
              <a:solidFill>
                <a:schemeClr val="tx1"/>
              </a:solidFill>
              <a:latin typeface="Calibri" pitchFamily="34" charset="0"/>
              <a:ea typeface="ＭＳ Ｐゴシック" pitchFamily="34" charset="-128"/>
            </a:endParaRPr>
          </a:p>
          <a:p>
            <a:pPr algn="ctr" defTabSz="457200">
              <a:defRPr/>
            </a:pPr>
            <a:endParaRPr lang="en-GB" sz="1000" dirty="0">
              <a:solidFill>
                <a:schemeClr val="tx1"/>
              </a:solidFill>
              <a:latin typeface="Calibri" pitchFamily="34" charset="0"/>
              <a:ea typeface="ＭＳ Ｐゴシック" pitchFamily="34" charset="-128"/>
            </a:endParaRPr>
          </a:p>
        </p:txBody>
      </p:sp>
      <p:sp>
        <p:nvSpPr>
          <p:cNvPr id="4" name="Rectangle 3"/>
          <p:cNvSpPr/>
          <p:nvPr/>
        </p:nvSpPr>
        <p:spPr>
          <a:xfrm>
            <a:off x="2451145" y="5533735"/>
            <a:ext cx="2052426" cy="1015663"/>
          </a:xfrm>
          <a:prstGeom prst="rect">
            <a:avLst/>
          </a:prstGeom>
        </p:spPr>
        <p:txBody>
          <a:bodyPr wrap="square">
            <a:spAutoFit/>
          </a:bodyPr>
          <a:lstStyle/>
          <a:p>
            <a:pPr algn="ctr"/>
            <a:r>
              <a:rPr lang="en-GB" sz="1000" dirty="0"/>
              <a:t>In PE, we will begin the spring term with dance responding to a range of stimuli and types of music. Continuing with gymnastics focusing on introducing turn, twist, rock, roll and to link these. </a:t>
            </a:r>
          </a:p>
        </p:txBody>
      </p:sp>
      <p:sp>
        <p:nvSpPr>
          <p:cNvPr id="14" name="Snip Diagonal Corner Rectangle 18"/>
          <p:cNvSpPr>
            <a:spLocks noChangeArrowheads="1"/>
          </p:cNvSpPr>
          <p:nvPr/>
        </p:nvSpPr>
        <p:spPr bwMode="auto">
          <a:xfrm>
            <a:off x="2484941" y="5214735"/>
            <a:ext cx="2055813" cy="263464"/>
          </a:xfrm>
          <a:custGeom>
            <a:avLst/>
            <a:gdLst>
              <a:gd name="T0" fmla="*/ 2055813 w 2055812"/>
              <a:gd name="T1" fmla="*/ 177801 h 252947"/>
              <a:gd name="T2" fmla="*/ 1027907 w 2055812"/>
              <a:gd name="T3" fmla="*/ 355600 h 252947"/>
              <a:gd name="T4" fmla="*/ 0 w 2055812"/>
              <a:gd name="T5" fmla="*/ 177801 h 252947"/>
              <a:gd name="T6" fmla="*/ 1027907 w 2055812"/>
              <a:gd name="T7" fmla="*/ 0 h 252947"/>
              <a:gd name="T8" fmla="*/ 0 60000 65536"/>
              <a:gd name="T9" fmla="*/ 5898240 60000 65536"/>
              <a:gd name="T10" fmla="*/ 11796480 60000 65536"/>
              <a:gd name="T11" fmla="*/ 17694720 60000 65536"/>
              <a:gd name="T12" fmla="*/ 21079 w 2055812"/>
              <a:gd name="T13" fmla="*/ 21079 h 252947"/>
              <a:gd name="T14" fmla="*/ 2034733 w 2055812"/>
              <a:gd name="T15" fmla="*/ 231868 h 252947"/>
            </a:gdLst>
            <a:ahLst/>
            <a:cxnLst>
              <a:cxn ang="T8">
                <a:pos x="T0" y="T1"/>
              </a:cxn>
              <a:cxn ang="T9">
                <a:pos x="T2" y="T3"/>
              </a:cxn>
              <a:cxn ang="T10">
                <a:pos x="T4" y="T5"/>
              </a:cxn>
              <a:cxn ang="T11">
                <a:pos x="T6" y="T7"/>
              </a:cxn>
            </a:cxnLst>
            <a:rect l="T12" t="T13" r="T14" b="T15"/>
            <a:pathLst>
              <a:path w="2055812" h="252947">
                <a:moveTo>
                  <a:pt x="0" y="0"/>
                </a:moveTo>
                <a:lnTo>
                  <a:pt x="2013653" y="0"/>
                </a:lnTo>
                <a:lnTo>
                  <a:pt x="2055812" y="42159"/>
                </a:lnTo>
                <a:lnTo>
                  <a:pt x="2055812" y="252947"/>
                </a:lnTo>
                <a:lnTo>
                  <a:pt x="42159" y="252947"/>
                </a:lnTo>
                <a:lnTo>
                  <a:pt x="0" y="210788"/>
                </a:lnTo>
                <a:lnTo>
                  <a:pt x="0" y="0"/>
                </a:lnTo>
                <a:close/>
              </a:path>
            </a:pathLst>
          </a:custGeom>
          <a:solidFill>
            <a:srgbClr val="FF6600"/>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tIns="0" anchor="ctr"/>
          <a:lstStyle/>
          <a:p>
            <a:pPr algn="ctr" defTabSz="457200">
              <a:defRPr/>
            </a:pPr>
            <a:r>
              <a:rPr lang="en-GB" sz="1200" dirty="0">
                <a:solidFill>
                  <a:srgbClr val="FFFFFF"/>
                </a:solidFill>
                <a:latin typeface="+mn-lt"/>
                <a:ea typeface="+mn-ea"/>
              </a:rPr>
              <a:t>P.E</a:t>
            </a:r>
          </a:p>
        </p:txBody>
      </p:sp>
      <p:sp>
        <p:nvSpPr>
          <p:cNvPr id="27" name="Snip Diagonal Corner Rectangle 15"/>
          <p:cNvSpPr>
            <a:spLocks noChangeArrowheads="1"/>
          </p:cNvSpPr>
          <p:nvPr/>
        </p:nvSpPr>
        <p:spPr bwMode="auto">
          <a:xfrm>
            <a:off x="176183" y="5269205"/>
            <a:ext cx="2117784" cy="249070"/>
          </a:xfrm>
          <a:custGeom>
            <a:avLst/>
            <a:gdLst>
              <a:gd name="T0" fmla="*/ 2055812 w 2055812"/>
              <a:gd name="T1" fmla="*/ 143669 h 252947"/>
              <a:gd name="T2" fmla="*/ 1027906 w 2055812"/>
              <a:gd name="T3" fmla="*/ 287337 h 252947"/>
              <a:gd name="T4" fmla="*/ 0 w 2055812"/>
              <a:gd name="T5" fmla="*/ 143669 h 252947"/>
              <a:gd name="T6" fmla="*/ 1027906 w 2055812"/>
              <a:gd name="T7" fmla="*/ 0 h 252947"/>
              <a:gd name="T8" fmla="*/ 0 60000 65536"/>
              <a:gd name="T9" fmla="*/ 5898240 60000 65536"/>
              <a:gd name="T10" fmla="*/ 11796480 60000 65536"/>
              <a:gd name="T11" fmla="*/ 17694720 60000 65536"/>
              <a:gd name="T12" fmla="*/ 21079 w 2055812"/>
              <a:gd name="T13" fmla="*/ 21079 h 252947"/>
              <a:gd name="T14" fmla="*/ 2034733 w 2055812"/>
              <a:gd name="T15" fmla="*/ 231868 h 252947"/>
            </a:gdLst>
            <a:ahLst/>
            <a:cxnLst>
              <a:cxn ang="T8">
                <a:pos x="T0" y="T1"/>
              </a:cxn>
              <a:cxn ang="T9">
                <a:pos x="T2" y="T3"/>
              </a:cxn>
              <a:cxn ang="T10">
                <a:pos x="T4" y="T5"/>
              </a:cxn>
              <a:cxn ang="T11">
                <a:pos x="T6" y="T7"/>
              </a:cxn>
            </a:cxnLst>
            <a:rect l="T12" t="T13" r="T14" b="T15"/>
            <a:pathLst>
              <a:path w="2055812" h="252947">
                <a:moveTo>
                  <a:pt x="0" y="0"/>
                </a:moveTo>
                <a:lnTo>
                  <a:pt x="2013653" y="0"/>
                </a:lnTo>
                <a:lnTo>
                  <a:pt x="2055812" y="42159"/>
                </a:lnTo>
                <a:lnTo>
                  <a:pt x="2055812" y="252947"/>
                </a:lnTo>
                <a:lnTo>
                  <a:pt x="42159" y="252947"/>
                </a:lnTo>
                <a:lnTo>
                  <a:pt x="0" y="210788"/>
                </a:lnTo>
                <a:lnTo>
                  <a:pt x="0" y="0"/>
                </a:lnTo>
                <a:close/>
              </a:path>
            </a:pathLst>
          </a:custGeom>
          <a:solidFill>
            <a:srgbClr val="008000"/>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tIns="0" anchor="ctr"/>
          <a:lstStyle/>
          <a:p>
            <a:pPr algn="ctr" defTabSz="457200" fontAlgn="auto">
              <a:spcBef>
                <a:spcPts val="0"/>
              </a:spcBef>
              <a:spcAft>
                <a:spcPts val="0"/>
              </a:spcAft>
              <a:defRPr/>
            </a:pPr>
            <a:r>
              <a:rPr lang="en-GB" sz="1200" dirty="0">
                <a:solidFill>
                  <a:schemeClr val="lt1"/>
                </a:solidFill>
                <a:latin typeface="+mn-lt"/>
                <a:ea typeface="+mn-ea"/>
              </a:rPr>
              <a:t>Science</a:t>
            </a:r>
          </a:p>
        </p:txBody>
      </p:sp>
      <p:sp>
        <p:nvSpPr>
          <p:cNvPr id="37" name="Snip Diagonal Corner Rectangle 18">
            <a:extLst>
              <a:ext uri="{FF2B5EF4-FFF2-40B4-BE49-F238E27FC236}">
                <a16:creationId xmlns:a16="http://schemas.microsoft.com/office/drawing/2014/main" id="{EA8629E5-EE1A-41C5-A3C8-87FB2A46D01F}"/>
              </a:ext>
            </a:extLst>
          </p:cNvPr>
          <p:cNvSpPr>
            <a:spLocks noChangeArrowheads="1"/>
          </p:cNvSpPr>
          <p:nvPr/>
        </p:nvSpPr>
        <p:spPr bwMode="auto">
          <a:xfrm>
            <a:off x="6869024" y="3588964"/>
            <a:ext cx="2057399" cy="267630"/>
          </a:xfrm>
          <a:custGeom>
            <a:avLst/>
            <a:gdLst>
              <a:gd name="T0" fmla="*/ 2055813 w 2055812"/>
              <a:gd name="T1" fmla="*/ 177801 h 252947"/>
              <a:gd name="T2" fmla="*/ 1027907 w 2055812"/>
              <a:gd name="T3" fmla="*/ 355600 h 252947"/>
              <a:gd name="T4" fmla="*/ 0 w 2055812"/>
              <a:gd name="T5" fmla="*/ 177801 h 252947"/>
              <a:gd name="T6" fmla="*/ 1027907 w 2055812"/>
              <a:gd name="T7" fmla="*/ 0 h 252947"/>
              <a:gd name="T8" fmla="*/ 0 60000 65536"/>
              <a:gd name="T9" fmla="*/ 5898240 60000 65536"/>
              <a:gd name="T10" fmla="*/ 11796480 60000 65536"/>
              <a:gd name="T11" fmla="*/ 17694720 60000 65536"/>
              <a:gd name="T12" fmla="*/ 21079 w 2055812"/>
              <a:gd name="T13" fmla="*/ 21079 h 252947"/>
              <a:gd name="T14" fmla="*/ 2034733 w 2055812"/>
              <a:gd name="T15" fmla="*/ 231868 h 252947"/>
            </a:gdLst>
            <a:ahLst/>
            <a:cxnLst>
              <a:cxn ang="T8">
                <a:pos x="T0" y="T1"/>
              </a:cxn>
              <a:cxn ang="T9">
                <a:pos x="T2" y="T3"/>
              </a:cxn>
              <a:cxn ang="T10">
                <a:pos x="T4" y="T5"/>
              </a:cxn>
              <a:cxn ang="T11">
                <a:pos x="T6" y="T7"/>
              </a:cxn>
            </a:cxnLst>
            <a:rect l="T12" t="T13" r="T14" b="T15"/>
            <a:pathLst>
              <a:path w="2055812" h="252947">
                <a:moveTo>
                  <a:pt x="0" y="0"/>
                </a:moveTo>
                <a:lnTo>
                  <a:pt x="2013653" y="0"/>
                </a:lnTo>
                <a:lnTo>
                  <a:pt x="2055812" y="42159"/>
                </a:lnTo>
                <a:lnTo>
                  <a:pt x="2055812" y="252947"/>
                </a:lnTo>
                <a:lnTo>
                  <a:pt x="42159" y="252947"/>
                </a:lnTo>
                <a:lnTo>
                  <a:pt x="0" y="210788"/>
                </a:lnTo>
                <a:lnTo>
                  <a:pt x="0" y="0"/>
                </a:lnTo>
                <a:close/>
              </a:path>
            </a:pathLst>
          </a:custGeom>
          <a:solidFill>
            <a:schemeClr val="accent2">
              <a:lumMod val="50000"/>
            </a:schemeClr>
          </a:solidFill>
          <a:ln>
            <a:noFill/>
          </a:ln>
          <a:effectLst>
            <a:outerShdw blurRad="63500" dist="23000" dir="5400000" rotWithShape="0">
              <a:srgbClr val="000000">
                <a:alpha val="34998"/>
              </a:srgbClr>
            </a:outerShdw>
          </a:effectLst>
          <a:extLst/>
        </p:spPr>
        <p:txBody>
          <a:bodyPr t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r>
              <a:rPr lang="en-US" sz="1200" dirty="0">
                <a:solidFill>
                  <a:srgbClr val="FFFFFF"/>
                </a:solidFill>
              </a:rPr>
              <a:t>D</a:t>
            </a:r>
            <a:r>
              <a:rPr lang="en-GB" sz="1200" dirty="0" err="1">
                <a:solidFill>
                  <a:srgbClr val="FFFFFF"/>
                </a:solidFill>
              </a:rPr>
              <a:t>esign</a:t>
            </a:r>
            <a:r>
              <a:rPr lang="en-GB" sz="1200" dirty="0">
                <a:solidFill>
                  <a:srgbClr val="FFFFFF"/>
                </a:solidFill>
              </a:rPr>
              <a:t> and Technology</a:t>
            </a:r>
            <a:endParaRPr lang="en-GB" sz="1200" dirty="0">
              <a:solidFill>
                <a:srgbClr val="FFFFFF"/>
              </a:solidFill>
              <a:latin typeface="+mn-lt"/>
              <a:ea typeface="+mn-ea"/>
            </a:endParaRPr>
          </a:p>
        </p:txBody>
      </p:sp>
      <p:sp>
        <p:nvSpPr>
          <p:cNvPr id="38" name="Rectangle 37">
            <a:extLst>
              <a:ext uri="{FF2B5EF4-FFF2-40B4-BE49-F238E27FC236}">
                <a16:creationId xmlns:a16="http://schemas.microsoft.com/office/drawing/2014/main" id="{D2777356-8870-4A70-8DDF-A0604A0B086D}"/>
              </a:ext>
            </a:extLst>
          </p:cNvPr>
          <p:cNvSpPr/>
          <p:nvPr/>
        </p:nvSpPr>
        <p:spPr>
          <a:xfrm>
            <a:off x="6847267" y="3916439"/>
            <a:ext cx="2057400" cy="880713"/>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defRPr/>
            </a:pPr>
            <a:r>
              <a:rPr lang="en-GB" sz="1000" dirty="0">
                <a:solidFill>
                  <a:schemeClr val="tx1"/>
                </a:solidFill>
                <a:latin typeface="Calibri" pitchFamily="34" charset="0"/>
              </a:rPr>
              <a:t>In design and technology, we will be focusing on textiles and working with templates and joining techniques. </a:t>
            </a:r>
          </a:p>
        </p:txBody>
      </p:sp>
      <p:pic>
        <p:nvPicPr>
          <p:cNvPr id="39" name="Picture 38">
            <a:extLst>
              <a:ext uri="{FF2B5EF4-FFF2-40B4-BE49-F238E27FC236}">
                <a16:creationId xmlns:a16="http://schemas.microsoft.com/office/drawing/2014/main" id="{D5537CD6-9F62-4A81-9AC5-C4EABC5CAEA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975" y="53474"/>
            <a:ext cx="807641" cy="776005"/>
          </a:xfrm>
          <a:prstGeom prst="rect">
            <a:avLst/>
          </a:prstGeom>
          <a:noFill/>
        </p:spPr>
      </p:pic>
      <p:sp>
        <p:nvSpPr>
          <p:cNvPr id="35" name="Rectangle 34">
            <a:extLst>
              <a:ext uri="{FF2B5EF4-FFF2-40B4-BE49-F238E27FC236}">
                <a16:creationId xmlns:a16="http://schemas.microsoft.com/office/drawing/2014/main" id="{182F3846-603C-4851-BD3D-A60FACE84F00}"/>
              </a:ext>
            </a:extLst>
          </p:cNvPr>
          <p:cNvSpPr/>
          <p:nvPr/>
        </p:nvSpPr>
        <p:spPr bwMode="auto">
          <a:xfrm>
            <a:off x="232745" y="1131987"/>
            <a:ext cx="2092415" cy="1269540"/>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lvl="0" algn="ctr" defTabSz="457200" fontAlgn="base">
              <a:spcBef>
                <a:spcPct val="0"/>
              </a:spcBef>
              <a:spcAft>
                <a:spcPct val="0"/>
              </a:spcAft>
              <a:defRPr/>
            </a:pPr>
            <a:r>
              <a:rPr lang="en-GB" sz="1000" dirty="0">
                <a:solidFill>
                  <a:srgbClr val="000000"/>
                </a:solidFill>
                <a:latin typeface="Calibri" pitchFamily="34" charset="0"/>
              </a:rPr>
              <a:t> </a:t>
            </a:r>
            <a:r>
              <a:rPr lang="en-GB" sz="900" dirty="0">
                <a:solidFill>
                  <a:srgbClr val="000000"/>
                </a:solidFill>
                <a:latin typeface="Calibri" pitchFamily="34" charset="0"/>
              </a:rPr>
              <a:t>In English, we will be using the texts  ‘Rosie Revere Engineer ’ and ‘Grandad’s Island’  to help us to plan, write, edit and explain our own finding narrative and a non chronological report. We will also be looking at how we organise information communicate effectively. </a:t>
            </a:r>
            <a:endParaRPr lang="en-GB" sz="700" dirty="0">
              <a:solidFill>
                <a:schemeClr val="tx1"/>
              </a:solidFill>
              <a:latin typeface="Calibri" pitchFamily="34" charset="0"/>
              <a:ea typeface="ＭＳ Ｐゴシック" pitchFamily="34" charset="-128"/>
            </a:endParaRPr>
          </a:p>
          <a:p>
            <a:pPr defTabSz="457200">
              <a:defRPr/>
            </a:pPr>
            <a:endParaRPr lang="en-GB" sz="800" dirty="0">
              <a:solidFill>
                <a:schemeClr val="tx1"/>
              </a:solidFill>
              <a:latin typeface="Calibri" pitchFamily="34" charset="0"/>
              <a:ea typeface="ＭＳ Ｐゴシック" pitchFamily="34" charset="-128"/>
            </a:endParaRPr>
          </a:p>
          <a:p>
            <a:pPr defTabSz="457200">
              <a:defRPr/>
            </a:pPr>
            <a:endParaRPr lang="en-GB" sz="800" dirty="0">
              <a:solidFill>
                <a:schemeClr val="tx1"/>
              </a:solidFill>
              <a:latin typeface="Calibri" pitchFamily="34" charset="0"/>
              <a:ea typeface="ＭＳ Ｐゴシック" pitchFamily="34" charset="-128"/>
            </a:endParaRPr>
          </a:p>
        </p:txBody>
      </p:sp>
      <p:pic>
        <p:nvPicPr>
          <p:cNvPr id="2" name="Picture 1">
            <a:extLst>
              <a:ext uri="{FF2B5EF4-FFF2-40B4-BE49-F238E27FC236}">
                <a16:creationId xmlns:a16="http://schemas.microsoft.com/office/drawing/2014/main" id="{5C0A0C86-ACE3-4C20-B6A3-A5F05FCA7159}"/>
              </a:ext>
            </a:extLst>
          </p:cNvPr>
          <p:cNvPicPr>
            <a:picLocks noChangeAspect="1"/>
          </p:cNvPicPr>
          <p:nvPr/>
        </p:nvPicPr>
        <p:blipFill>
          <a:blip r:embed="rId4"/>
          <a:stretch>
            <a:fillRect/>
          </a:stretch>
        </p:blipFill>
        <p:spPr>
          <a:xfrm>
            <a:off x="2982158" y="2759099"/>
            <a:ext cx="3232990" cy="2430646"/>
          </a:xfrm>
          <a:prstGeom prst="rect">
            <a:avLst/>
          </a:prstGeom>
        </p:spPr>
      </p:pic>
    </p:spTree>
    <p:extLst>
      <p:ext uri="{BB962C8B-B14F-4D97-AF65-F5344CB8AC3E}">
        <p14:creationId xmlns:p14="http://schemas.microsoft.com/office/powerpoint/2010/main" val="3435129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f3511082-3f4a-486f-b275-08e384ad55d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5DF0AF91CD68545A97AA62F08DDDDEA" ma:contentTypeVersion="10" ma:contentTypeDescription="Create a new document." ma:contentTypeScope="" ma:versionID="33b2f52a44ad12fa451d17824fa55cfd">
  <xsd:schema xmlns:xsd="http://www.w3.org/2001/XMLSchema" xmlns:xs="http://www.w3.org/2001/XMLSchema" xmlns:p="http://schemas.microsoft.com/office/2006/metadata/properties" xmlns:ns3="f3511082-3f4a-486f-b275-08e384ad55d5" targetNamespace="http://schemas.microsoft.com/office/2006/metadata/properties" ma:root="true" ma:fieldsID="554a0d4ce56ccd728f2fa422975ff983" ns3:_="">
    <xsd:import namespace="f3511082-3f4a-486f-b275-08e384ad55d5"/>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_activity" minOccurs="0"/>
                <xsd:element ref="ns3:MediaServiceSystemTags"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511082-3f4a-486f-b275-08e384ad55d5"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_activity" ma:index="12" nillable="true" ma:displayName="_activity" ma:hidden="true" ma:internalName="_activity">
      <xsd:simpleType>
        <xsd:restriction base="dms:Note"/>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747823-342C-466A-986B-B51CC8558EA3}">
  <ds:schemaRefs>
    <ds:schemaRef ds:uri="http://schemas.microsoft.com/office/2006/documentManagement/types"/>
    <ds:schemaRef ds:uri="http://www.w3.org/XML/1998/namespace"/>
    <ds:schemaRef ds:uri="http://schemas.microsoft.com/office/2006/metadata/properties"/>
    <ds:schemaRef ds:uri="http://schemas.openxmlformats.org/package/2006/metadata/core-properties"/>
    <ds:schemaRef ds:uri="http://purl.org/dc/elements/1.1/"/>
    <ds:schemaRef ds:uri="http://purl.org/dc/dcmitype/"/>
    <ds:schemaRef ds:uri="http://purl.org/dc/terms/"/>
    <ds:schemaRef ds:uri="http://schemas.microsoft.com/office/infopath/2007/PartnerControls"/>
    <ds:schemaRef ds:uri="f3511082-3f4a-486f-b275-08e384ad55d5"/>
  </ds:schemaRefs>
</ds:datastoreItem>
</file>

<file path=customXml/itemProps2.xml><?xml version="1.0" encoding="utf-8"?>
<ds:datastoreItem xmlns:ds="http://schemas.openxmlformats.org/officeDocument/2006/customXml" ds:itemID="{131272D1-DED5-41BE-8392-AADA0B12F9D7}">
  <ds:schemaRefs>
    <ds:schemaRef ds:uri="http://schemas.microsoft.com/sharepoint/v3/contenttype/forms"/>
  </ds:schemaRefs>
</ds:datastoreItem>
</file>

<file path=customXml/itemProps3.xml><?xml version="1.0" encoding="utf-8"?>
<ds:datastoreItem xmlns:ds="http://schemas.openxmlformats.org/officeDocument/2006/customXml" ds:itemID="{F370B015-C9DF-470E-BD11-F2F21657A8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511082-3f4a-486f-b275-08e384ad55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5378</TotalTime>
  <Words>471</Words>
  <Application>Microsoft Office PowerPoint</Application>
  <PresentationFormat>On-screen Show (4:3)</PresentationFormat>
  <Paragraphs>33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ＭＳ Ｐゴシック</vt:lpstr>
      <vt:lpstr>Arial</vt:lpstr>
      <vt:lpstr>Calibri</vt:lpstr>
      <vt:lpstr>Twinkl Cursive Looped</vt:lpstr>
      <vt:lpstr>Office Theme</vt:lpstr>
      <vt:lpstr>PowerPoint Presentation</vt:lpstr>
    </vt:vector>
  </TitlesOfParts>
  <Company>Your Company Name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 Torrie</dc:creator>
  <cp:lastModifiedBy>MissHancock</cp:lastModifiedBy>
  <cp:revision>101</cp:revision>
  <cp:lastPrinted>2023-04-19T08:49:36Z</cp:lastPrinted>
  <dcterms:created xsi:type="dcterms:W3CDTF">2014-01-12T15:09:39Z</dcterms:created>
  <dcterms:modified xsi:type="dcterms:W3CDTF">2026-01-05T13:05:52Z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0x01010025DF0AF91CD68545A97AA62F08DDDDEA</vt:lpwstr>
  </property>
</Properties>
</file>