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A13"/>
    <a:srgbClr val="BCFF31"/>
    <a:srgbClr val="A237FF"/>
    <a:srgbClr val="26F3FF"/>
    <a:srgbClr val="E719C5"/>
    <a:srgbClr val="FFB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41" autoAdjust="0"/>
    <p:restoredTop sz="79339" autoAdjust="0"/>
  </p:normalViewPr>
  <p:slideViewPr>
    <p:cSldViewPr>
      <p:cViewPr varScale="1">
        <p:scale>
          <a:sx n="86" d="100"/>
          <a:sy n="86" d="100"/>
        </p:scale>
        <p:origin x="1781"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Slater" userId="09b0b5fd-c141-4f38-8bc2-c59af9f1227e" providerId="ADAL" clId="{6BDF109F-B63C-4BE6-921D-C837BA642602}"/>
    <pc:docChg chg="modSld">
      <pc:chgData name="Daisy Slater" userId="09b0b5fd-c141-4f38-8bc2-c59af9f1227e" providerId="ADAL" clId="{6BDF109F-B63C-4BE6-921D-C837BA642602}" dt="2025-12-11T20:46:24.806" v="142" actId="20577"/>
      <pc:docMkLst>
        <pc:docMk/>
      </pc:docMkLst>
      <pc:sldChg chg="modSp">
        <pc:chgData name="Daisy Slater" userId="09b0b5fd-c141-4f38-8bc2-c59af9f1227e" providerId="ADAL" clId="{6BDF109F-B63C-4BE6-921D-C837BA642602}" dt="2025-12-11T20:46:24.806" v="142" actId="20577"/>
        <pc:sldMkLst>
          <pc:docMk/>
          <pc:sldMk cId="3435129490" sldId="257"/>
        </pc:sldMkLst>
        <pc:spChg chg="mod">
          <ac:chgData name="Daisy Slater" userId="09b0b5fd-c141-4f38-8bc2-c59af9f1227e" providerId="ADAL" clId="{6BDF109F-B63C-4BE6-921D-C837BA642602}" dt="2025-12-11T20:45:06.483" v="12" actId="20577"/>
          <ac:spMkLst>
            <pc:docMk/>
            <pc:sldMk cId="3435129490" sldId="257"/>
            <ac:spMk id="4" creationId="{00000000-0000-0000-0000-000000000000}"/>
          </ac:spMkLst>
        </pc:spChg>
        <pc:spChg chg="mod">
          <ac:chgData name="Daisy Slater" userId="09b0b5fd-c141-4f38-8bc2-c59af9f1227e" providerId="ADAL" clId="{6BDF109F-B63C-4BE6-921D-C837BA642602}" dt="2025-12-11T20:45:43.155" v="50" actId="20577"/>
          <ac:spMkLst>
            <pc:docMk/>
            <pc:sldMk cId="3435129490" sldId="257"/>
            <ac:spMk id="5" creationId="{00000000-0000-0000-0000-000000000000}"/>
          </ac:spMkLst>
        </pc:spChg>
        <pc:spChg chg="mod">
          <ac:chgData name="Daisy Slater" userId="09b0b5fd-c141-4f38-8bc2-c59af9f1227e" providerId="ADAL" clId="{6BDF109F-B63C-4BE6-921D-C837BA642602}" dt="2025-12-11T20:45:33.410" v="49" actId="20577"/>
          <ac:spMkLst>
            <pc:docMk/>
            <pc:sldMk cId="3435129490" sldId="257"/>
            <ac:spMk id="9" creationId="{00000000-0000-0000-0000-000000000000}"/>
          </ac:spMkLst>
        </pc:spChg>
        <pc:spChg chg="mod">
          <ac:chgData name="Daisy Slater" userId="09b0b5fd-c141-4f38-8bc2-c59af9f1227e" providerId="ADAL" clId="{6BDF109F-B63C-4BE6-921D-C837BA642602}" dt="2025-12-11T20:46:24.806" v="142" actId="20577"/>
          <ac:spMkLst>
            <pc:docMk/>
            <pc:sldMk cId="3435129490" sldId="257"/>
            <ac:spMk id="3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E4D4641-D7A4-4FF4-8BF5-114DD1F8B018}" type="datetimeFigureOut">
              <a:rPr lang="en-GB" smtClean="0"/>
              <a:t>11/12/2025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12B4B3D-24EE-4EF3-AB3C-98DF283EFCD7}" type="slidenum">
              <a:rPr lang="en-GB" smtClean="0"/>
              <a:t>‹#›</a:t>
            </a:fld>
            <a:endParaRPr lang="en-GB"/>
          </a:p>
        </p:txBody>
      </p:sp>
    </p:spTree>
    <p:extLst>
      <p:ext uri="{BB962C8B-B14F-4D97-AF65-F5344CB8AC3E}">
        <p14:creationId xmlns:p14="http://schemas.microsoft.com/office/powerpoint/2010/main" val="3139633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2B4B3D-24EE-4EF3-AB3C-98DF283EFCD7}" type="slidenum">
              <a:rPr lang="en-GB" smtClean="0"/>
              <a:t>1</a:t>
            </a:fld>
            <a:endParaRPr lang="en-GB"/>
          </a:p>
        </p:txBody>
      </p:sp>
    </p:spTree>
    <p:extLst>
      <p:ext uri="{BB962C8B-B14F-4D97-AF65-F5344CB8AC3E}">
        <p14:creationId xmlns:p14="http://schemas.microsoft.com/office/powerpoint/2010/main" val="368845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D551B7-602C-458F-8773-7D9172BEB02D}" type="datetimeFigureOut">
              <a:rPr lang="en-US" smtClean="0"/>
              <a:pPr/>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4F854-DE75-43E4-A2D6-09BF6C9AC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551B7-602C-458F-8773-7D9172BEB02D}" type="datetimeFigureOut">
              <a:rPr lang="en-US" smtClean="0"/>
              <a:pPr/>
              <a:t>12/11/2025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4F854-DE75-43E4-A2D6-09BF6C9AC6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ingle Corner Rectangle 25"/>
          <p:cNvSpPr>
            <a:spLocks noChangeArrowheads="1"/>
          </p:cNvSpPr>
          <p:nvPr/>
        </p:nvSpPr>
        <p:spPr bwMode="auto">
          <a:xfrm>
            <a:off x="2458016" y="626289"/>
            <a:ext cx="4175125" cy="1066342"/>
          </a:xfrm>
          <a:custGeom>
            <a:avLst/>
            <a:gdLst>
              <a:gd name="T0" fmla="*/ 2087563 w 2284412"/>
              <a:gd name="T1" fmla="*/ 0 h 355600"/>
              <a:gd name="T2" fmla="*/ 0 w 2284412"/>
              <a:gd name="T3" fmla="*/ 249237 h 355600"/>
              <a:gd name="T4" fmla="*/ 2087563 w 2284412"/>
              <a:gd name="T5" fmla="*/ 498475 h 355600"/>
              <a:gd name="T6" fmla="*/ 4175125 w 2284412"/>
              <a:gd name="T7" fmla="*/ 249237 h 355600"/>
              <a:gd name="T8" fmla="*/ 17694720 60000 65536"/>
              <a:gd name="T9" fmla="*/ 11796480 60000 65536"/>
              <a:gd name="T10" fmla="*/ 5898240 60000 65536"/>
              <a:gd name="T11" fmla="*/ 0 60000 65536"/>
              <a:gd name="T12" fmla="*/ 0 w 2284412"/>
              <a:gd name="T13" fmla="*/ 0 h 355600"/>
              <a:gd name="T14" fmla="*/ 2267053 w 2284412"/>
              <a:gd name="T15" fmla="*/ 355600 h 355600"/>
            </a:gdLst>
            <a:ahLst/>
            <a:cxnLst>
              <a:cxn ang="T8">
                <a:pos x="T0" y="T1"/>
              </a:cxn>
              <a:cxn ang="T9">
                <a:pos x="T2" y="T3"/>
              </a:cxn>
              <a:cxn ang="T10">
                <a:pos x="T4" y="T5"/>
              </a:cxn>
              <a:cxn ang="T11">
                <a:pos x="T6" y="T7"/>
              </a:cxn>
            </a:cxnLst>
            <a:rect l="T12" t="T13" r="T14" b="T15"/>
            <a:pathLst>
              <a:path w="2284412" h="355600">
                <a:moveTo>
                  <a:pt x="0" y="0"/>
                </a:moveTo>
                <a:lnTo>
                  <a:pt x="2225144" y="0"/>
                </a:lnTo>
                <a:lnTo>
                  <a:pt x="2225144" y="-1"/>
                </a:lnTo>
                <a:cubicBezTo>
                  <a:pt x="2257876" y="-1"/>
                  <a:pt x="2284412" y="26535"/>
                  <a:pt x="2284412" y="59268"/>
                </a:cubicBezTo>
                <a:lnTo>
                  <a:pt x="2284412" y="355600"/>
                </a:lnTo>
                <a:lnTo>
                  <a:pt x="0" y="355600"/>
                </a:lnTo>
                <a:lnTo>
                  <a:pt x="0" y="0"/>
                </a:lnTo>
                <a:close/>
              </a:path>
            </a:pathLst>
          </a:custGeom>
          <a:solidFill>
            <a:srgbClr val="00B050"/>
          </a:solidFill>
          <a:ln>
            <a:noFill/>
          </a:ln>
          <a:effectLst>
            <a:outerShdw blurRad="63500" dist="23000" dir="5400000" rotWithShape="0">
              <a:srgbClr val="000000">
                <a:alpha val="34998"/>
              </a:srgbClr>
            </a:outerShdw>
          </a:effectLst>
        </p:spPr>
        <p:txBody>
          <a:bodyPr anchor="ctr"/>
          <a:lstStyle/>
          <a:p>
            <a:pPr algn="ctr" defTabSz="457200">
              <a:defRPr/>
            </a:pPr>
            <a:r>
              <a:rPr lang="en-GB" sz="2000" dirty="0">
                <a:latin typeface="Twinkl Cursive Looped" panose="02000000000000000000" pitchFamily="2" charset="0"/>
              </a:rPr>
              <a:t>History and Geography: The Maya Civilisation and South America.</a:t>
            </a:r>
          </a:p>
        </p:txBody>
      </p:sp>
      <p:grpSp>
        <p:nvGrpSpPr>
          <p:cNvPr id="2" name="Group 34"/>
          <p:cNvGrpSpPr>
            <a:grpSpLocks/>
          </p:cNvGrpSpPr>
          <p:nvPr/>
        </p:nvGrpSpPr>
        <p:grpSpPr bwMode="auto">
          <a:xfrm>
            <a:off x="169298" y="1340743"/>
            <a:ext cx="2136318" cy="1585049"/>
            <a:chOff x="18361" y="834960"/>
            <a:chExt cx="2136318" cy="4031614"/>
          </a:xfrm>
        </p:grpSpPr>
        <p:sp>
          <p:nvSpPr>
            <p:cNvPr id="8" name="Rectangle 7"/>
            <p:cNvSpPr/>
            <p:nvPr/>
          </p:nvSpPr>
          <p:spPr>
            <a:xfrm>
              <a:off x="28575" y="835024"/>
              <a:ext cx="2057400" cy="3949701"/>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GB" dirty="0">
                <a:solidFill>
                  <a:srgbClr val="FF0000"/>
                </a:solidFill>
              </a:endParaRPr>
            </a:p>
          </p:txBody>
        </p:sp>
        <p:sp>
          <p:nvSpPr>
            <p:cNvPr id="9" name="TextBox 7"/>
            <p:cNvSpPr txBox="1">
              <a:spLocks noChangeArrowheads="1"/>
            </p:cNvSpPr>
            <p:nvPr/>
          </p:nvSpPr>
          <p:spPr bwMode="auto">
            <a:xfrm>
              <a:off x="18361" y="834960"/>
              <a:ext cx="2136318" cy="40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0" algn="just" defTabSz="914400" eaLnBrk="1" fontAlgn="base" hangingPunct="1">
                <a:spcBef>
                  <a:spcPct val="0"/>
                </a:spcBef>
                <a:spcAft>
                  <a:spcPct val="0"/>
                </a:spcAft>
              </a:pPr>
              <a:r>
                <a:rPr lang="en-GB" sz="1100" b="1" dirty="0">
                  <a:latin typeface="Twinkl Cursive Looped" panose="02000000000000000000" pitchFamily="2" charset="0"/>
                  <a:ea typeface="MS PGothic" pitchFamily="34" charset="-128"/>
                </a:rPr>
                <a:t>King Kong by Anthony Browne</a:t>
              </a:r>
            </a:p>
            <a:p>
              <a:pPr lvl="0" algn="just" defTabSz="914400" eaLnBrk="1" fontAlgn="base" hangingPunct="1">
                <a:spcBef>
                  <a:spcPct val="0"/>
                </a:spcBef>
                <a:spcAft>
                  <a:spcPct val="0"/>
                </a:spcAft>
              </a:pPr>
              <a:r>
                <a:rPr lang="en-GB" sz="1100" dirty="0">
                  <a:latin typeface="Twinkl Cursive Looped" panose="02000000000000000000" pitchFamily="2" charset="0"/>
                  <a:ea typeface="MS PGothic" pitchFamily="34" charset="-128"/>
                </a:rPr>
                <a:t>Exploration narrative and a mission log</a:t>
              </a:r>
            </a:p>
            <a:p>
              <a:pPr lvl="0" algn="just" defTabSz="914400" eaLnBrk="1" fontAlgn="base" hangingPunct="1">
                <a:spcBef>
                  <a:spcPct val="0"/>
                </a:spcBef>
                <a:spcAft>
                  <a:spcPct val="0"/>
                </a:spcAft>
              </a:pPr>
              <a:r>
                <a:rPr lang="en-GB" sz="1100" b="1" dirty="0">
                  <a:latin typeface="Twinkl Cursive Looped" panose="02000000000000000000" pitchFamily="2" charset="0"/>
                  <a:ea typeface="MS PGothic" pitchFamily="34" charset="-128"/>
                </a:rPr>
                <a:t>Shackleton’s Journey by William Gill</a:t>
              </a:r>
            </a:p>
            <a:p>
              <a:pPr lvl="0" algn="just" defTabSz="914400" eaLnBrk="1" fontAlgn="base" hangingPunct="1">
                <a:spcBef>
                  <a:spcPct val="0"/>
                </a:spcBef>
                <a:spcAft>
                  <a:spcPct val="0"/>
                </a:spcAft>
              </a:pPr>
              <a:r>
                <a:rPr lang="en-GB" sz="1100" dirty="0">
                  <a:latin typeface="Twinkl Cursive Looped" panose="02000000000000000000" pitchFamily="2" charset="0"/>
                  <a:ea typeface="MS PGothic" pitchFamily="34" charset="-128"/>
                </a:rPr>
                <a:t>Endurance narrative and a magazine article</a:t>
              </a:r>
              <a:endParaRPr lang="en-GB" sz="1000" dirty="0">
                <a:latin typeface="Calibri" pitchFamily="34" charset="0"/>
                <a:ea typeface="MS PGothic" pitchFamily="34" charset="-128"/>
              </a:endParaRPr>
            </a:p>
            <a:p>
              <a:pPr lvl="0" defTabSz="914400" eaLnBrk="1" fontAlgn="base" hangingPunct="1">
                <a:spcBef>
                  <a:spcPct val="0"/>
                </a:spcBef>
                <a:spcAft>
                  <a:spcPct val="0"/>
                </a:spcAft>
              </a:pPr>
              <a:endParaRPr lang="en-GB" sz="1000" dirty="0">
                <a:solidFill>
                  <a:srgbClr val="FF0000"/>
                </a:solidFill>
                <a:latin typeface="Calibri" pitchFamily="34" charset="0"/>
                <a:ea typeface="MS PGothic" pitchFamily="34" charset="-128"/>
              </a:endParaRPr>
            </a:p>
            <a:p>
              <a:pPr lvl="0" defTabSz="914400" eaLnBrk="1" fontAlgn="base" hangingPunct="1">
                <a:spcBef>
                  <a:spcPct val="0"/>
                </a:spcBef>
                <a:spcAft>
                  <a:spcPct val="0"/>
                </a:spcAft>
              </a:pPr>
              <a:endParaRPr lang="en-GB" sz="1000" dirty="0">
                <a:solidFill>
                  <a:srgbClr val="FF0000"/>
                </a:solidFill>
                <a:latin typeface="Calibri" pitchFamily="34" charset="0"/>
                <a:ea typeface="MS PGothic" pitchFamily="34" charset="-128"/>
              </a:endParaRPr>
            </a:p>
          </p:txBody>
        </p:sp>
      </p:grpSp>
      <p:sp>
        <p:nvSpPr>
          <p:cNvPr id="10" name="Snip Diagonal Corner Rectangle 10"/>
          <p:cNvSpPr>
            <a:spLocks noChangeArrowheads="1"/>
          </p:cNvSpPr>
          <p:nvPr/>
        </p:nvSpPr>
        <p:spPr bwMode="auto">
          <a:xfrm>
            <a:off x="188630" y="4157693"/>
            <a:ext cx="6616910" cy="247024"/>
          </a:xfrm>
          <a:custGeom>
            <a:avLst/>
            <a:gdLst>
              <a:gd name="T0" fmla="*/ 2084387 w 2055812"/>
              <a:gd name="T1" fmla="*/ 127001 h 252947"/>
              <a:gd name="T2" fmla="*/ 1042194 w 2055812"/>
              <a:gd name="T3" fmla="*/ 254000 h 252947"/>
              <a:gd name="T4" fmla="*/ 0 w 2055812"/>
              <a:gd name="T5" fmla="*/ 127001 h 252947"/>
              <a:gd name="T6" fmla="*/ 1042194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0000"/>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Geography/History</a:t>
            </a:r>
          </a:p>
        </p:txBody>
      </p:sp>
      <p:sp>
        <p:nvSpPr>
          <p:cNvPr id="11" name="Rectangle 10"/>
          <p:cNvSpPr/>
          <p:nvPr/>
        </p:nvSpPr>
        <p:spPr>
          <a:xfrm>
            <a:off x="208757" y="4437112"/>
            <a:ext cx="6616910" cy="116364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just" fontAlgn="base">
              <a:spcBef>
                <a:spcPct val="0"/>
              </a:spcBef>
              <a:spcAft>
                <a:spcPct val="0"/>
              </a:spcAft>
            </a:pPr>
            <a:r>
              <a:rPr lang="en-GB" sz="1000" dirty="0">
                <a:solidFill>
                  <a:srgbClr val="000000"/>
                </a:solidFill>
                <a:latin typeface="Twinkl Cursive Looped" panose="02000000000000000000" pitchFamily="2" charset="0"/>
              </a:rPr>
              <a:t>We will be looking at the civilisation of the Mayans and discussing and debating as to whether they were more or less advanced than Britain in 900AD. We will be comparing and contrasting this civilisation with other eras that we have already looked at such as the stone age, Roman Britain and the Middle Ages. </a:t>
            </a:r>
          </a:p>
          <a:p>
            <a:pPr lvl="0" algn="just" fontAlgn="base">
              <a:spcBef>
                <a:spcPct val="0"/>
              </a:spcBef>
              <a:spcAft>
                <a:spcPct val="0"/>
              </a:spcAft>
            </a:pPr>
            <a:endParaRPr lang="en-GB" sz="1000" dirty="0">
              <a:solidFill>
                <a:srgbClr val="000000"/>
              </a:solidFill>
              <a:latin typeface="Twinkl Cursive Looped" panose="02000000000000000000" pitchFamily="2" charset="0"/>
            </a:endParaRPr>
          </a:p>
          <a:p>
            <a:pPr lvl="0" algn="just" fontAlgn="base">
              <a:spcBef>
                <a:spcPct val="0"/>
              </a:spcBef>
              <a:spcAft>
                <a:spcPct val="0"/>
              </a:spcAft>
            </a:pPr>
            <a:r>
              <a:rPr lang="en-GB" sz="1000" dirty="0">
                <a:solidFill>
                  <a:srgbClr val="000000"/>
                </a:solidFill>
                <a:latin typeface="Twinkl Cursive Looped" panose="02000000000000000000" pitchFamily="2" charset="0"/>
              </a:rPr>
              <a:t>In geography we will be looking at South America, we will delve into the various regions discovering at the differences and comparing these to other places that we have previously looked at. </a:t>
            </a:r>
          </a:p>
        </p:txBody>
      </p:sp>
      <p:sp>
        <p:nvSpPr>
          <p:cNvPr id="12" name="Snip Diagonal Corner Rectangle 15"/>
          <p:cNvSpPr>
            <a:spLocks noChangeArrowheads="1"/>
          </p:cNvSpPr>
          <p:nvPr/>
        </p:nvSpPr>
        <p:spPr bwMode="auto">
          <a:xfrm>
            <a:off x="6867587" y="5238523"/>
            <a:ext cx="2055812" cy="394628"/>
          </a:xfrm>
          <a:custGeom>
            <a:avLst/>
            <a:gdLst>
              <a:gd name="T0" fmla="*/ 2055812 w 2055812"/>
              <a:gd name="T1" fmla="*/ 143669 h 252947"/>
              <a:gd name="T2" fmla="*/ 1027906 w 2055812"/>
              <a:gd name="T3" fmla="*/ 287337 h 252947"/>
              <a:gd name="T4" fmla="*/ 0 w 2055812"/>
              <a:gd name="T5" fmla="*/ 143669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E719C5"/>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R.E/Spiritual and Moral</a:t>
            </a:r>
          </a:p>
        </p:txBody>
      </p:sp>
      <p:sp>
        <p:nvSpPr>
          <p:cNvPr id="15" name="Rectangle 14"/>
          <p:cNvSpPr/>
          <p:nvPr/>
        </p:nvSpPr>
        <p:spPr>
          <a:xfrm>
            <a:off x="2468385" y="5698540"/>
            <a:ext cx="2057400" cy="73156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endParaRPr lang="en-GB" sz="800" dirty="0">
              <a:solidFill>
                <a:schemeClr val="tx1"/>
              </a:solidFill>
              <a:latin typeface="Calibri" pitchFamily="34" charset="0"/>
            </a:endParaRPr>
          </a:p>
        </p:txBody>
      </p:sp>
      <p:sp>
        <p:nvSpPr>
          <p:cNvPr id="16" name="Snip Diagonal Corner Rectangle 21"/>
          <p:cNvSpPr>
            <a:spLocks noChangeArrowheads="1"/>
          </p:cNvSpPr>
          <p:nvPr/>
        </p:nvSpPr>
        <p:spPr bwMode="auto">
          <a:xfrm>
            <a:off x="4632019" y="5446302"/>
            <a:ext cx="2186660" cy="263463"/>
          </a:xfrm>
          <a:custGeom>
            <a:avLst/>
            <a:gdLst>
              <a:gd name="T0" fmla="*/ 2055812 w 2055812"/>
              <a:gd name="T1" fmla="*/ 126207 h 252947"/>
              <a:gd name="T2" fmla="*/ 1027906 w 2055812"/>
              <a:gd name="T3" fmla="*/ 252413 h 252947"/>
              <a:gd name="T4" fmla="*/ 0 w 2055812"/>
              <a:gd name="T5" fmla="*/ 126207 h 252947"/>
              <a:gd name="T6" fmla="*/ 1027906 w 2055812"/>
              <a:gd name="T7" fmla="*/ 0 h 252947"/>
              <a:gd name="T8" fmla="*/ 0 60000 65536"/>
              <a:gd name="T9" fmla="*/ 5898240 60000 65536"/>
              <a:gd name="T10" fmla="*/ 11796480 60000 65536"/>
              <a:gd name="T11" fmla="*/ 17694720 60000 65536"/>
              <a:gd name="T12" fmla="*/ 21079 w 2055812"/>
              <a:gd name="T13" fmla="*/ 21078 h 252947"/>
              <a:gd name="T14" fmla="*/ 2034733 w 2055812"/>
              <a:gd name="T15" fmla="*/ 231869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26F3FF"/>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latin typeface="Twinkl Cursive Looped" panose="02000000000000000000" pitchFamily="2" charset="0"/>
              </a:rPr>
              <a:t>Computing</a:t>
            </a:r>
          </a:p>
        </p:txBody>
      </p:sp>
      <p:sp>
        <p:nvSpPr>
          <p:cNvPr id="17" name="Rectangle 16"/>
          <p:cNvSpPr/>
          <p:nvPr/>
        </p:nvSpPr>
        <p:spPr>
          <a:xfrm>
            <a:off x="4639007" y="5698540"/>
            <a:ext cx="2186661" cy="73156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200">
              <a:defRPr/>
            </a:pPr>
            <a:r>
              <a:rPr lang="en-GB" sz="1000" dirty="0">
                <a:solidFill>
                  <a:schemeClr val="tx1"/>
                </a:solidFill>
                <a:latin typeface="Twinkl Cursive Looped" panose="02000000000000000000" pitchFamily="2" charset="0"/>
              </a:rPr>
              <a:t>In Computing, we will be learning about quizzing using </a:t>
            </a:r>
            <a:r>
              <a:rPr lang="en-GB" sz="1000" dirty="0" err="1">
                <a:solidFill>
                  <a:schemeClr val="tx1"/>
                </a:solidFill>
                <a:latin typeface="Twinkl Cursive Looped" panose="02000000000000000000" pitchFamily="2" charset="0"/>
              </a:rPr>
              <a:t>Purplemash</a:t>
            </a:r>
            <a:r>
              <a:rPr lang="en-GB" sz="1000" dirty="0">
                <a:solidFill>
                  <a:schemeClr val="tx1"/>
                </a:solidFill>
                <a:latin typeface="Twinkl Cursive Looped" panose="02000000000000000000" pitchFamily="2" charset="0"/>
              </a:rPr>
              <a:t>. We will also be looking at e-safety through PSHE.</a:t>
            </a:r>
            <a:endParaRPr lang="en-GB" sz="1000" dirty="0">
              <a:solidFill>
                <a:schemeClr val="tx1"/>
              </a:solidFill>
              <a:latin typeface="Twinkl Cursive Looped" panose="02000000000000000000" pitchFamily="2" charset="0"/>
              <a:ea typeface="ＭＳ Ｐゴシック" pitchFamily="34" charset="-128"/>
            </a:endParaRPr>
          </a:p>
        </p:txBody>
      </p:sp>
      <p:grpSp>
        <p:nvGrpSpPr>
          <p:cNvPr id="3" name="Group 34"/>
          <p:cNvGrpSpPr>
            <a:grpSpLocks/>
          </p:cNvGrpSpPr>
          <p:nvPr/>
        </p:nvGrpSpPr>
        <p:grpSpPr bwMode="auto">
          <a:xfrm>
            <a:off x="6910893" y="1144724"/>
            <a:ext cx="2016224" cy="1396347"/>
            <a:chOff x="6876255" y="1755248"/>
            <a:chExt cx="2138362" cy="3102494"/>
          </a:xfrm>
        </p:grpSpPr>
        <p:sp>
          <p:nvSpPr>
            <p:cNvPr id="19" name="Rectangle 18"/>
            <p:cNvSpPr/>
            <p:nvPr/>
          </p:nvSpPr>
          <p:spPr>
            <a:xfrm>
              <a:off x="6876255" y="2488474"/>
              <a:ext cx="2138362" cy="236926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defTabSz="457200">
                <a:defRPr/>
              </a:pPr>
              <a:r>
                <a:rPr lang="en-GB" sz="1200" dirty="0">
                  <a:solidFill>
                    <a:schemeClr val="tx1"/>
                  </a:solidFill>
                  <a:latin typeface="Twinkl Cursive Looped" panose="02000000000000000000" pitchFamily="2" charset="0"/>
                  <a:ea typeface="ＭＳ Ｐゴシック" pitchFamily="34" charset="-128"/>
                </a:rPr>
                <a:t>Fractions, decimals and percentages</a:t>
              </a:r>
            </a:p>
            <a:p>
              <a:pPr defTabSz="457200">
                <a:defRPr/>
              </a:pPr>
              <a:r>
                <a:rPr lang="en-GB" sz="1200" dirty="0">
                  <a:solidFill>
                    <a:schemeClr val="tx1"/>
                  </a:solidFill>
                  <a:latin typeface="Twinkl Cursive Looped" panose="02000000000000000000" pitchFamily="2" charset="0"/>
                  <a:ea typeface="ＭＳ Ｐゴシック" pitchFamily="34" charset="-128"/>
                </a:rPr>
                <a:t>Graphs</a:t>
              </a:r>
            </a:p>
            <a:p>
              <a:pPr defTabSz="457200">
                <a:defRPr/>
              </a:pPr>
              <a:r>
                <a:rPr lang="en-GB" sz="1200" dirty="0">
                  <a:solidFill>
                    <a:schemeClr val="tx1"/>
                  </a:solidFill>
                  <a:latin typeface="Twinkl Cursive Looped" panose="02000000000000000000" pitchFamily="2" charset="0"/>
                  <a:ea typeface="ＭＳ Ｐゴシック" pitchFamily="34" charset="-128"/>
                </a:rPr>
                <a:t>Position and movement</a:t>
              </a:r>
            </a:p>
            <a:p>
              <a:pPr defTabSz="457200">
                <a:defRPr/>
              </a:pPr>
              <a:r>
                <a:rPr lang="en-GB" sz="1200" dirty="0">
                  <a:solidFill>
                    <a:schemeClr val="tx1"/>
                  </a:solidFill>
                  <a:latin typeface="Twinkl Cursive Looped" panose="02000000000000000000" pitchFamily="2" charset="0"/>
                  <a:ea typeface="ＭＳ Ｐゴシック" pitchFamily="34" charset="-128"/>
                </a:rPr>
                <a:t>Area and perimeter</a:t>
              </a:r>
            </a:p>
            <a:p>
              <a:pPr defTabSz="457200">
                <a:defRPr/>
              </a:pPr>
              <a:endParaRPr lang="en-GB" sz="800" dirty="0">
                <a:solidFill>
                  <a:schemeClr val="tx1"/>
                </a:solidFill>
                <a:latin typeface="Calibri" pitchFamily="34" charset="0"/>
                <a:ea typeface="ＭＳ Ｐゴシック" pitchFamily="34" charset="-128"/>
              </a:endParaRPr>
            </a:p>
            <a:p>
              <a:pPr defTabSz="457200">
                <a:defRPr/>
              </a:pPr>
              <a:endParaRPr lang="en-GB" sz="800" dirty="0">
                <a:solidFill>
                  <a:schemeClr val="tx1"/>
                </a:solidFill>
                <a:latin typeface="Calibri" pitchFamily="34" charset="0"/>
                <a:ea typeface="ＭＳ Ｐゴシック" pitchFamily="34" charset="-128"/>
              </a:endParaRPr>
            </a:p>
          </p:txBody>
        </p:sp>
        <p:sp>
          <p:nvSpPr>
            <p:cNvPr id="20" name="Snip Diagonal Corner Rectangle 6"/>
            <p:cNvSpPr>
              <a:spLocks noChangeArrowheads="1"/>
            </p:cNvSpPr>
            <p:nvPr/>
          </p:nvSpPr>
          <p:spPr bwMode="auto">
            <a:xfrm>
              <a:off x="6876255" y="1755248"/>
              <a:ext cx="2114550" cy="672423"/>
            </a:xfrm>
            <a:custGeom>
              <a:avLst/>
              <a:gdLst>
                <a:gd name="T0" fmla="*/ 2114550 w 2055812"/>
                <a:gd name="T1" fmla="*/ 394731 h 252947"/>
                <a:gd name="T2" fmla="*/ 1057275 w 2055812"/>
                <a:gd name="T3" fmla="*/ 789459 h 252947"/>
                <a:gd name="T4" fmla="*/ 0 w 2055812"/>
                <a:gd name="T5" fmla="*/ 394731 h 252947"/>
                <a:gd name="T6" fmla="*/ 1057275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009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a:r>
                <a:rPr lang="en-GB" sz="1200" dirty="0">
                  <a:solidFill>
                    <a:srgbClr val="FFFFFF"/>
                  </a:solidFill>
                  <a:latin typeface="Twinkl Cursive Looped" panose="02000000000000000000" pitchFamily="2" charset="0"/>
                </a:rPr>
                <a:t>Maths</a:t>
              </a:r>
            </a:p>
          </p:txBody>
        </p:sp>
      </p:grpSp>
      <p:sp>
        <p:nvSpPr>
          <p:cNvPr id="22" name="Snip Diagonal Corner Rectangle 6"/>
          <p:cNvSpPr>
            <a:spLocks noChangeArrowheads="1"/>
          </p:cNvSpPr>
          <p:nvPr/>
        </p:nvSpPr>
        <p:spPr bwMode="auto">
          <a:xfrm>
            <a:off x="179512" y="980728"/>
            <a:ext cx="2055812" cy="360015"/>
          </a:xfrm>
          <a:custGeom>
            <a:avLst/>
            <a:gdLst>
              <a:gd name="T0" fmla="*/ 2055812 w 2055812"/>
              <a:gd name="T1" fmla="*/ 360364 h 252947"/>
              <a:gd name="T2" fmla="*/ 1027906 w 2055812"/>
              <a:gd name="T3" fmla="*/ 720725 h 252947"/>
              <a:gd name="T4" fmla="*/ 0 w 2055812"/>
              <a:gd name="T5" fmla="*/ 360364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BA2A"/>
          </a:solidFill>
          <a:ln>
            <a:noFill/>
          </a:ln>
          <a:effectLst>
            <a:outerShdw blurRad="63500" dist="23000" dir="5400000" rotWithShape="0">
              <a:srgbClr val="000000">
                <a:alpha val="34998"/>
              </a:srgbClr>
            </a:outerShdw>
          </a:effectLst>
        </p:spPr>
        <p:txBody>
          <a:bodyPr tIns="0" anchor="ctr"/>
          <a:lstStyle/>
          <a:p>
            <a:pPr algn="ctr" defTabSz="457200"/>
            <a:r>
              <a:rPr lang="en-GB" sz="1200" dirty="0">
                <a:latin typeface="Twinkl Cursive Looped" panose="02000000000000000000" pitchFamily="2" charset="0"/>
              </a:rPr>
              <a:t>English</a:t>
            </a:r>
            <a:r>
              <a:rPr lang="en-GB" sz="1200" dirty="0">
                <a:latin typeface="Calibri" charset="0"/>
              </a:rPr>
              <a:t> </a:t>
            </a:r>
          </a:p>
        </p:txBody>
      </p:sp>
      <p:sp>
        <p:nvSpPr>
          <p:cNvPr id="30722" name="AutoShape 2"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wgHBhQIBwgWFRUXFh0aFxYXFx8gGBocIB0ZIRoVGxgkHigiIx0xHCAVJD0rJSkrLi4uIB81ODMtNzQuMCsBCgoKDg0OGxAQGzcmICQ3MjEyLzc2LzE0NTcwMjc0LDQ0MC4sLSw0LC0vMCwvLzQ0LC0sLCw3LCwsLC00NC8sNv/AABEIAJ8BPgMBEQACEQEDEQH/xAAcAAEAAgMBAQEAAAAAAAAAAAAABQgEBgcBAgP/xABCEAACAQIDAwkEBwYFBQAAAAAAAQIDBAUGERIhcwciMTU2QVFhshOBkaEUMlJicbHCFXKSosHwFkJ0gtEjJDNDU//EABsBAQACAwEBAAAAAAAAAAAAAAAEBQMGBwIB/8QANxEBAAEDAQQHBwMEAgMAAAAAAAECAwQRBSExcRIyMzRBUbEGE2GBkaHBItHwFEJSYiThFUNy/9oADAMBAAIRAxEAPwDUTXXZgAAAAAAAABm4J1zQ4sPUj1b68I2X3e5yn0WSNgciAAAAAAAAAAAAAAAAAAAAAQmduyV1wpGHI7KpY7I79a5wr2UbqoAAAAAAAAAAAAAAAAAAAADNwTrmhxYepHq314Rsvu9zlPoskbA5EAAAAAAAAAPJSjCO1OWi8WH2ImZ0h6HwAAAAAAAAAQmduyV1wpGHI7KpY7I79a5wr2UbqoAAAAAAAAAAAAAAAAAAAADNwTrmhxYepHq314Rsvu9zlPoskbA5EAAAAAAAAAObcruYHRoRwS2nvlpOpp3RT5sfe1r7l4lfm3dI6ENu9l9n9KqcquN0bo5+M/KN3znybPkTHv2/gEa9SX/UhzKn7y/ze9aP8dV3EnHu+8o18VNtnA/o8maY6s745eXy4NiM6qAAAAAAAAITO3ZK64UjDkdlUsdkd+tc4V7KN1UAAAAAAAAAAAAAAAAAAAABm4J1zQ4sPUj1b68I2X3e5yn0WSNgciAAAAAAAAMXFL+hheHVL66lpGEW35+CXm3oveea64opmqWfGsV5F2m1RxmdP5yV1xbEK+K4lUv7p86ctX5eEV5JaL3FDXXNdU1S6vjY9GPaptUcIj+fVPcneP8A7Cx9KtPSlV0hU8F9mfufybM2Ld93Xv4Srdu7P/q8aejH6qd8fmPn66O7F05mAAAAAAAAQmduyV1wpGHI7KpY7I79a5wr2UbqoAAAAAAAAAAAAAAAAAAAADNwTrmhxYepHq314Rsvu9zlPoskbA5EAAAAABi4pbfTMNq2uv14Sj8U1qea46VMwzY933V6mvymJ+kuP5d5R8VwvShiK9vTW7nPSovwn3/7tfxRVWsyujdVvhvuf7OY2R+q1+ir4cPp+30e57zzHMVrCysKMoU09qe1prJ9y0Ta2Vvfm9OjQZOV7yOjTwNjbDnCrm7dmJq4Rp4fXxn+cWkkRsYB0vBOVCFlgkba/s51KsI7KkmtmSX1XJvenppruevSWFvN6NGlUb2n5nsvN3Imu3XEUzv08Y89PDTy3x5MPB8z4vmzN9vbXNbYpe02vZQ3R0gnLnd8vqrp3eSPFF6u9diJ4JGVszG2dg3K6I1q006U8d+7d5cfB2AtWggAAAAAQmduyV1wpGHI7KpY7I79a5wr2UbqoAAAAAAAAAAAAAAAAAAAADNwTrmhxYepHq314Rsvu9zlPoskbA5EAAAAAAArpmm0djmO4ttnTSrLT8G24/Joob1PRuTDrOzrvvcS3X5xH18fuizGmgAABvnI9aOtmKdy47qdJ/GTSXy2ybg063Jnyax7U3eji00f5T9oj99HYy1aAAAAAABCZ27JXXCkYcjsqljsjv1rnCvZRuqgAAAAAAAAAAAAAAAAAAAAM3BOuaHFh6kerfXhGy+73OU+iyRsDkQAAAANZwnOFnf5jr4LNqMoTcab7p7K5y/eUlL8UR6Mimq5NC4ytj3bOJbyY3xMaz8NeHy00+bZiQp3EeVi0Vtm6VVf+ynCf5x/SU+bTpd183RvZq708GKf8ZmPz+WnEVsAAAAdZ5GLRQwy4vPtVFD+GOv6yzwKf0zLRfay7ret2/KJn6z/ANOitpLVsntTje1vAc32mOZgrYbZ7404Jxn9tp6Ta+7vhp72R7eRTcrmmPBcZuyLuJi0XrnGqd8eXl8+OrZSQpwAAAhM7dkrrhSMOR2VSx2R361zhXso3VQAAAAAAAAAAAAAAAAAAAAGbgnXNDiw9SPVvrwjZfd7nKfRZI2ByIA0flSucTwyxo4lhd5OnszcJqL3NSWqco9D0cWt/iQ8yqumIqplsns5ax79yuzeoidY1jX4cdJ4+P2aZY8puYLbRXDp1V96Gj+MWl8iJTm3I472wXvZnCr6utPKf31TkOVpO2l7TCNJ6c3SprHXz5qaXxM39fu6qtn2Snpxpd3eO7f6uZ/SK30j6T7R7e1tbSej2tddrXx13lfrOurcfd09DoabuGnwdr5P84QzBafRbySVxBb/AL6+2l4+K/tW+Nke8jSeLnW29jzh1+8t9nP2+H7IDlptHpbXkV9uDf8AC4/rMGfT1ZWnsld7W3yn8T+HLyuboAAAHeOTa0dpk6gpLfLam/8AdJ6fy7JdYlOlqHMtv3feZ9enhpH0jf8AfVqPKZnP27lgmE1eb0Vpp/W8aafh4+PR0a6xcvJ1/RT8177P7G6GmVfjf/bHl8efl5ceWlZXxqpl/GoYhCG0lqpR102otaNa/B/ikQ7Nz3dcVNi2jhRmY9VmZ014T5TDeL7lam9Vh+FJeDqT1/lSX5kyrP8A8Ya3Z9ko/wDbc+kfmf2a9fcouZLvdC6jTXhTgvzer+ZgqzLs+Oi1s+zuBb409LnP7aR9nW8oU7mnlug76vKdSUNuUptuWsudpv8ABNL3FpYifdxrxaLtSq3OXX7uIimJ0iI4bt334pgyoCEzt2SuuFIw5HZVLHZHfrXOFeyjdVAAAAAAAAAAAAAAAAAAAAAZuCdc0OLD1I9W+vCNl93ucp9FkjYHIgCEzph/7TyvcWyjq9hyj47Uecl72tPeYcijpW5hY7JyPcZluvw10nlO6fVXso3VQAB+1nd17G6jdWlVxnF6xkulM+01TTOsMd21Rdom3XGsTxhsOa86XeZbGna3NtGGw9puLfOlppro+hb3u3me9kzdiImFTs3YtvBuVXKKpnXdv8I/LWCOugAAA23/AB9icMtRwa2pxg4x2Papva2V3Jdz03a/DQk/1Vfu+hH1UP8A4DHnLnJrnXWdej4a/mPh6tSIy+AAGdgdg8TxijYpfXqRi9O5a85+5as926enVFKNmX4sWK7v+MTP7fdZCKUY7MVuRfuRzOu+XofEJnbsldcKRhyOyqWOyO/WucK9lG6qAAAAAAAAAAAAAAAAAAAAAzcE65ocWHqR6t9eEbL7vc5T6LJGwORAHzUnCnTc6skklvb6NPMS+0xMzpHFWvFKdCliVWlZz2qaqSUGnqnFSey9fw0NfriIqmI4Ov49VdVmiq5GlUxGvPTexjyzAAAAAAAAAAAAAbfyVq1/xbGpd1VFxhJ09XprN6R0XnsufwJWHp73eoPaSbn9DMURrrMa8uPrEO4Fw5wAQmduyV1wpGHI7KpY7I79a5wr2UbqoAAAAAAAAAAAAAAAAAAAADNwTrmhxYepHq314Rsvu9zlPoskbA5EAcy5UMBxyvrfW93OtQW90v8A5+aiklKPnpqu/Xeyuy7Vyf1ROseTcfZ3PxKNLVVMU1/5efznhPw4T4eTlpXN1AAAAAAAAAAAAAAfdCjVuKyo0KblKT0UYrVt+CQiJmdIeK66aKZqqnSI8XdMh4PjGFYbpjOISm2t1JtNU/La6dfJPZXn0lzjW66Kf1z8nNds5mLkXf8Aj0RGn93DX5cPtrybQSVMhM7dkrrhSMOR2VSx2R361zhXso3VQAAAAAAAAAAAAAAAAAAAAGbgnXNDiw9SPVvrwjZfd7nKfRZI2ByIAAc8zvyeU75yxDAoKNTplS6Iz84+Evk/Lvg5GJFX6qOPk2vZHtDVa0s5M60+FXjHPzj7x8XJatKpRqulWpuMk9HFrRp96a8SrmJjdLeaaqaoiqmdYl8h6AAAAAAAAAADOwfCb3Gr5WeH0XKT6fCK75Sfcj3RbqrnSlGysu1i25uXZ0j1+EfF2vJ+TbLLdH2n/krNc6o10fdgu5fN/JW9jHptR8XOtq7Zu51WnCiOEfmfj9o+7ZiQpwCEzt2SuuFIw5HZVLHZHfrXOFeyjdVAAAAAAAAAAAAAAAAAAAAAZuCdc0OLD1I9W+vCNl93ucp9FkjYHIgAAA1fOWTLPMlL2sNKddLm1Etz+7Nd68+lfJxr+NTdjXxXWyts3cGrozvo8vzH80n7uKYvhd5g987PEKLjJfBrulF96KiuiqidKnRMXKtZNuLlqdYn+aT8WGeUgAAAAAAAAn8p5Uvsy3OlBbNOL59VrcvJeMtO746GazYquzu4Kvae1bODR+rfVPCn+cI/kO24BgdhgFirXD6Wi/zSf1pPxk/7S7i4t2qbcaUuc5udezLnvLs8o8I5JMyIYAAhM7dkrrhSMOR2VSx2R361zhXso3VQAAAAAAAAAAAAAAAAAAAAGbgnXNDiw9SPVvrwjZfd7nKfRZI2ByIAAAAEVmLAbDH7B21/T6Ndma+tB+Kfw3dDMd21TcjSpNwc+9h3OnannHhKu01sycdddO9dBQusROsavA+gAAAAATWTcKoY1mOlYXc9ISbctHo2oxb2V+On5mWxbiu5FMq7auXXi4ld2iN8afedHf7O1oWVtG2tKKhCK0UUtyLymmKY0hy67dru1zXXOsz4v2PrGAAAEJnbsldcKRhyOyqWOyO/WucK9lG6qAAAAAAAAAAAAAAAAAAAAAzcE65ocWHqR6t9eEbL7vc5T6LJGwORAAAAAiM23FzbZcrysqM51HDZhGEW5ay5uqS8NdfcYr8zFudOKfsy3RXl0RcmIp11nXdG7f8Afg4vbZJzLcx1p4TNfvOMflJoqYxrs/2uhXNt4Fvjdj5az6RKXtuS7H6ujrVKMPHWbb+UWvmZYwbk8dEC57UYVPViqfl+8wmLbkkfTdYx7o0/6uX9DLGB51IFz2t/wtfWf+vyj86ZAtcAwT9oWl5OTjJKSnpvTem7RbnqY7+JFujpRKVsnb9zMyPc10RGuumnwStlyV2VfDqdSriM1UlFOWiTjq1rol06e8y04NM0xOu9Cu+1V2i7VTFuOjE7uOrEuuSW6iv+0xaEn3KUHH5pyPE4E+FTPb9rbc9e1Mcp1/EIe75NMx0FrSpU6n7lRfq2TFVhXY+Kfa9pcGvjM084/bVi2GAZkwHFqV9LCKr9nNSexHa1Se9c3XpWqPNNq7bqiro8Ga9n4OZYrtRdp/VExvnTlx0d3i1JaounM5jR6AAAAITO3ZK64UjDkdlUsdkd+tc4V7KN1UAAAAAAAAAAAAAAAAAAAABm4J1zQ4sPUj1b68I2X3e5yn0WSNgciAAAAAAAAAGm8rM1HKDXjUgvzf8AQiZvZNg9madc6PhEtnwmW3hVGfjTg/5USaOrCmyo0vVx8Z9WWemAAAAAAAAAhM7dkrrhSMOR2VSx2R361zhXso3VQAAAAAAAAAAAAAAAAAAAAGbgnXNDiw9SPVvrwjZfd7nKfRZI2ByIAAAAAAAAAaJyxz2csU4+NePoqELO7OObZvZWNcyqf9Z9YbXl2W1l+2l40KfoiSbXUp5Qo86NMq7H+1XqkDIigAAAAAAAEJnbsldcKRhyOyqWOyO/WucK9lG6qAAAAAAAAAAAAAAAAAAAAAzcE65ocWHqR6t9eEbL7vc5T6LJGwORAAAAAAAAADn/ACzS0wGjDxra/CEv+SDn9SObafZSP+TXP+v5hteVHrle1/09P0RJNns6eUKPaXfLv/1V6ylTKhAAAAAAAAEJnbsldcKRhyOyqWOyO/WucK9lG6qAAAAAAAAAAAAAAAAAAAAAzcE65ocWHqR6t9eEbL7vc5T6LJGwORAAAAAAAAADU+ULLd9mWzpULCpTjsTcnttru0WmkX5kXJs1XYiKV5sPaVnBuV13YmdY03afmYT2BWdTD8Fo2Vdpyp04wbXRqkk9Ny3Ge3TNNERPgrMy9TeyK7lPCqZn6yzj2jAAAAAAAAEJnbsldcKRhyOyqWOyO/WucK9lG6qAAAAAAAAAAAAAAAAAAAAAzcE65ocWHqR6t9eEbL7vc5T6LJGwORAAAAAAAAAAAAAAAAAAAAAITO3ZK64UjDkdlUsdkd+tc4V7KN1UAAAAAA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78718" y="3248043"/>
            <a:ext cx="2057400" cy="831304"/>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just" defTabSz="457200" fontAlgn="base">
              <a:spcBef>
                <a:spcPct val="0"/>
              </a:spcBef>
              <a:spcAft>
                <a:spcPct val="0"/>
              </a:spcAft>
              <a:defRPr/>
            </a:pPr>
            <a:r>
              <a:rPr lang="en-GB" sz="1000" dirty="0">
                <a:solidFill>
                  <a:schemeClr val="tx1"/>
                </a:solidFill>
                <a:latin typeface="Twinkl Cursive Looped" panose="02000000000000000000" pitchFamily="2" charset="0"/>
              </a:rPr>
              <a:t>In Science, we will be looking at forces. We will be imagining we are theme park designers.</a:t>
            </a:r>
          </a:p>
        </p:txBody>
      </p:sp>
      <p:sp>
        <p:nvSpPr>
          <p:cNvPr id="29" name="Snip Diagonal Corner Rectangle 21"/>
          <p:cNvSpPr>
            <a:spLocks noChangeArrowheads="1"/>
          </p:cNvSpPr>
          <p:nvPr/>
        </p:nvSpPr>
        <p:spPr bwMode="auto">
          <a:xfrm>
            <a:off x="6885601" y="2642411"/>
            <a:ext cx="2055812" cy="252413"/>
          </a:xfrm>
          <a:custGeom>
            <a:avLst/>
            <a:gdLst>
              <a:gd name="T0" fmla="*/ 2055812 w 2055812"/>
              <a:gd name="T1" fmla="*/ 126207 h 252947"/>
              <a:gd name="T2" fmla="*/ 1027906 w 2055812"/>
              <a:gd name="T3" fmla="*/ 252413 h 252947"/>
              <a:gd name="T4" fmla="*/ 0 w 2055812"/>
              <a:gd name="T5" fmla="*/ 126207 h 252947"/>
              <a:gd name="T6" fmla="*/ 1027906 w 2055812"/>
              <a:gd name="T7" fmla="*/ 0 h 252947"/>
              <a:gd name="T8" fmla="*/ 0 60000 65536"/>
              <a:gd name="T9" fmla="*/ 5898240 60000 65536"/>
              <a:gd name="T10" fmla="*/ 11796480 60000 65536"/>
              <a:gd name="T11" fmla="*/ 17694720 60000 65536"/>
              <a:gd name="T12" fmla="*/ 21079 w 2055812"/>
              <a:gd name="T13" fmla="*/ 21078 h 252947"/>
              <a:gd name="T14" fmla="*/ 2034733 w 2055812"/>
              <a:gd name="T15" fmla="*/ 231869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A237FF"/>
          </a:solidFill>
          <a:ln>
            <a:noFill/>
          </a:ln>
          <a:effectLst>
            <a:outerShdw blurRad="63500" dist="23000" dir="5400000" rotWithShape="0">
              <a:srgbClr val="000000">
                <a:alpha val="34998"/>
              </a:srgbClr>
            </a:outerShdw>
          </a:effec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Art/D&amp;T</a:t>
            </a:r>
          </a:p>
        </p:txBody>
      </p:sp>
      <p:sp>
        <p:nvSpPr>
          <p:cNvPr id="30" name="Rectangle 29"/>
          <p:cNvSpPr/>
          <p:nvPr/>
        </p:nvSpPr>
        <p:spPr>
          <a:xfrm>
            <a:off x="6874378" y="2893613"/>
            <a:ext cx="2057400" cy="106833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1050" dirty="0">
                <a:solidFill>
                  <a:schemeClr val="tx1"/>
                </a:solidFill>
                <a:latin typeface="Twinkl Cursive Looped" panose="02000000000000000000" pitchFamily="2" charset="0"/>
                <a:ea typeface="ＭＳ Ｐゴシック" pitchFamily="34" charset="-128"/>
              </a:rPr>
              <a:t>We will be exploring food and culture and seasonality and mixed media of land and </a:t>
            </a:r>
            <a:r>
              <a:rPr lang="en-GB" sz="1050">
                <a:solidFill>
                  <a:schemeClr val="tx1"/>
                </a:solidFill>
                <a:latin typeface="Twinkl Cursive Looped" panose="02000000000000000000" pitchFamily="2" charset="0"/>
                <a:ea typeface="ＭＳ Ｐゴシック" pitchFamily="34" charset="-128"/>
              </a:rPr>
              <a:t>city landscapes</a:t>
            </a:r>
            <a:r>
              <a:rPr lang="en-US" sz="1050">
                <a:solidFill>
                  <a:schemeClr val="tx1"/>
                </a:solidFill>
                <a:latin typeface="Twinkl Cursive Looped" panose="02000000000000000000" pitchFamily="2" charset="0"/>
              </a:rPr>
              <a:t>.</a:t>
            </a:r>
            <a:endParaRPr lang="en-GB" sz="1100" dirty="0">
              <a:solidFill>
                <a:schemeClr val="tx1"/>
              </a:solidFill>
              <a:latin typeface="Twinkl Cursive Looped" panose="02000000000000000000" pitchFamily="2" charset="0"/>
              <a:ea typeface="ＭＳ Ｐゴシック" pitchFamily="34" charset="-128"/>
            </a:endParaRPr>
          </a:p>
        </p:txBody>
      </p:sp>
      <p:sp>
        <p:nvSpPr>
          <p:cNvPr id="31" name="Snip Diagonal Corner Rectangle 18"/>
          <p:cNvSpPr>
            <a:spLocks noChangeArrowheads="1"/>
          </p:cNvSpPr>
          <p:nvPr/>
        </p:nvSpPr>
        <p:spPr bwMode="auto">
          <a:xfrm>
            <a:off x="196295" y="5633151"/>
            <a:ext cx="2055813" cy="355600"/>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BCFF31"/>
          </a:solidFill>
          <a:ln>
            <a:noFill/>
          </a:ln>
          <a:effectLst>
            <a:outerShdw blurRad="63500" dist="23000" dir="5400000" rotWithShape="0">
              <a:srgbClr val="000000">
                <a:alpha val="34998"/>
              </a:srgbClr>
            </a:outerShdw>
          </a:effectLst>
        </p:spPr>
        <p:txBody>
          <a:bodyPr tIns="0" anchor="ctr"/>
          <a:lstStyle/>
          <a:p>
            <a:pPr algn="ctr" defTabSz="457200">
              <a:defRPr/>
            </a:pPr>
            <a:r>
              <a:rPr lang="en-GB" sz="1200" dirty="0">
                <a:latin typeface="Twinkl Cursive Looped" panose="02000000000000000000" pitchFamily="2" charset="0"/>
              </a:rPr>
              <a:t>Music</a:t>
            </a:r>
          </a:p>
        </p:txBody>
      </p:sp>
      <p:sp>
        <p:nvSpPr>
          <p:cNvPr id="32" name="Rectangle 31"/>
          <p:cNvSpPr/>
          <p:nvPr/>
        </p:nvSpPr>
        <p:spPr>
          <a:xfrm>
            <a:off x="202124" y="6021146"/>
            <a:ext cx="2057400" cy="408953"/>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just"/>
            <a:r>
              <a:rPr lang="en-GB" sz="1000" dirty="0">
                <a:solidFill>
                  <a:schemeClr val="tx1"/>
                </a:solidFill>
                <a:latin typeface="Twinkl Cursive Looped" panose="02000000000000000000" pitchFamily="2" charset="0"/>
              </a:rPr>
              <a:t>In Music we will be looking at ‘Performance Poetry’.</a:t>
            </a:r>
          </a:p>
        </p:txBody>
      </p:sp>
      <p:sp>
        <p:nvSpPr>
          <p:cNvPr id="33" name="Rectangle 4">
            <a:extLst>
              <a:ext uri="{FF2B5EF4-FFF2-40B4-BE49-F238E27FC236}">
                <a16:creationId xmlns:a16="http://schemas.microsoft.com/office/drawing/2014/main" id="{F588CE23-D300-4B73-8426-C4C127434899}"/>
              </a:ext>
            </a:extLst>
          </p:cNvPr>
          <p:cNvSpPr>
            <a:spLocks noChangeArrowheads="1"/>
          </p:cNvSpPr>
          <p:nvPr/>
        </p:nvSpPr>
        <p:spPr bwMode="auto">
          <a:xfrm>
            <a:off x="1208405" y="182377"/>
            <a:ext cx="7723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GB" dirty="0" err="1">
                <a:latin typeface="Twinkl Cursive Looped" panose="02000000000000000000" pitchFamily="2" charset="0"/>
              </a:rPr>
              <a:t>Bridgemere</a:t>
            </a:r>
            <a:r>
              <a:rPr lang="en-GB" dirty="0">
                <a:latin typeface="Twinkl Cursive Looped" panose="02000000000000000000" pitchFamily="2" charset="0"/>
              </a:rPr>
              <a:t> CE Primary School       Year Group: Y5/6     Term: Spring Term</a:t>
            </a:r>
          </a:p>
        </p:txBody>
      </p:sp>
      <p:sp>
        <p:nvSpPr>
          <p:cNvPr id="34" name="Rectangle 33"/>
          <p:cNvSpPr/>
          <p:nvPr/>
        </p:nvSpPr>
        <p:spPr>
          <a:xfrm>
            <a:off x="6890305" y="5529839"/>
            <a:ext cx="2057400" cy="944052"/>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just" defTabSz="457200">
              <a:defRPr/>
            </a:pPr>
            <a:r>
              <a:rPr lang="en-GB" sz="1000" dirty="0">
                <a:solidFill>
                  <a:schemeClr val="tx1"/>
                </a:solidFill>
                <a:latin typeface="Twinkl Cursive Looped" panose="02000000000000000000" pitchFamily="2" charset="0"/>
                <a:ea typeface="ＭＳ Ｐゴシック" pitchFamily="34" charset="-128"/>
              </a:rPr>
              <a:t>Our R.E topic this term is looking at women in the Old Testament and why Easter is a celebration </a:t>
            </a:r>
            <a:r>
              <a:rPr lang="en-GB" sz="1000">
                <a:solidFill>
                  <a:schemeClr val="tx1"/>
                </a:solidFill>
                <a:latin typeface="Twinkl Cursive Looped" panose="02000000000000000000" pitchFamily="2" charset="0"/>
                <a:ea typeface="ＭＳ Ｐゴシック" pitchFamily="34" charset="-128"/>
              </a:rPr>
              <a:t>of victory.</a:t>
            </a:r>
            <a:endParaRPr lang="en-GB" sz="1000" dirty="0">
              <a:solidFill>
                <a:schemeClr val="tx1"/>
              </a:solidFill>
              <a:latin typeface="Twinkl Cursive Looped" panose="02000000000000000000" pitchFamily="2" charset="0"/>
              <a:ea typeface="ＭＳ Ｐゴシック" pitchFamily="34" charset="-128"/>
            </a:endParaRPr>
          </a:p>
        </p:txBody>
      </p:sp>
      <p:sp>
        <p:nvSpPr>
          <p:cNvPr id="4" name="Rectangle 3"/>
          <p:cNvSpPr/>
          <p:nvPr/>
        </p:nvSpPr>
        <p:spPr>
          <a:xfrm>
            <a:off x="2500846" y="5788696"/>
            <a:ext cx="2043293" cy="553998"/>
          </a:xfrm>
          <a:prstGeom prst="rect">
            <a:avLst/>
          </a:prstGeom>
        </p:spPr>
        <p:txBody>
          <a:bodyPr wrap="square">
            <a:spAutoFit/>
          </a:bodyPr>
          <a:lstStyle/>
          <a:p>
            <a:pPr algn="just"/>
            <a:r>
              <a:rPr lang="en-GB" sz="1000" dirty="0">
                <a:latin typeface="Twinkl Cursive Looped" panose="02000000000000000000" pitchFamily="2" charset="0"/>
              </a:rPr>
              <a:t>In PE, we will take part in</a:t>
            </a:r>
          </a:p>
          <a:p>
            <a:pPr algn="just"/>
            <a:endParaRPr lang="en-GB" sz="1000" dirty="0">
              <a:latin typeface="Twinkl Cursive Looped" panose="02000000000000000000" pitchFamily="2" charset="0"/>
            </a:endParaRPr>
          </a:p>
          <a:p>
            <a:pPr algn="just"/>
            <a:r>
              <a:rPr lang="en-GB" sz="1000" dirty="0">
                <a:latin typeface="Twinkl Cursive Looped" panose="02000000000000000000" pitchFamily="2" charset="0"/>
              </a:rPr>
              <a:t>Swimming and Gymnastics</a:t>
            </a:r>
          </a:p>
        </p:txBody>
      </p:sp>
      <p:sp>
        <p:nvSpPr>
          <p:cNvPr id="14" name="Snip Diagonal Corner Rectangle 18"/>
          <p:cNvSpPr>
            <a:spLocks noChangeArrowheads="1"/>
          </p:cNvSpPr>
          <p:nvPr/>
        </p:nvSpPr>
        <p:spPr bwMode="auto">
          <a:xfrm>
            <a:off x="2415634" y="5633151"/>
            <a:ext cx="2055813" cy="355600"/>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660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a:defRPr/>
            </a:pPr>
            <a:r>
              <a:rPr lang="en-GB" sz="1200" dirty="0">
                <a:solidFill>
                  <a:srgbClr val="FFFFFF"/>
                </a:solidFill>
                <a:latin typeface="Twinkl Cursive Looped" panose="02000000000000000000" pitchFamily="2" charset="0"/>
              </a:rPr>
              <a:t>P.E</a:t>
            </a:r>
          </a:p>
        </p:txBody>
      </p:sp>
      <p:sp>
        <p:nvSpPr>
          <p:cNvPr id="27" name="Snip Diagonal Corner Rectangle 15"/>
          <p:cNvSpPr>
            <a:spLocks noChangeArrowheads="1"/>
          </p:cNvSpPr>
          <p:nvPr/>
        </p:nvSpPr>
        <p:spPr bwMode="auto">
          <a:xfrm>
            <a:off x="179512" y="2996952"/>
            <a:ext cx="2055812" cy="287337"/>
          </a:xfrm>
          <a:custGeom>
            <a:avLst/>
            <a:gdLst>
              <a:gd name="T0" fmla="*/ 2055812 w 2055812"/>
              <a:gd name="T1" fmla="*/ 143669 h 252947"/>
              <a:gd name="T2" fmla="*/ 1027906 w 2055812"/>
              <a:gd name="T3" fmla="*/ 287337 h 252947"/>
              <a:gd name="T4" fmla="*/ 0 w 2055812"/>
              <a:gd name="T5" fmla="*/ 143669 h 252947"/>
              <a:gd name="T6" fmla="*/ 1027906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008000"/>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tIns="0" anchor="ctr"/>
          <a:lstStyle/>
          <a:p>
            <a:pPr algn="ctr" defTabSz="457200" fontAlgn="auto">
              <a:spcBef>
                <a:spcPts val="0"/>
              </a:spcBef>
              <a:spcAft>
                <a:spcPts val="0"/>
              </a:spcAft>
              <a:defRPr/>
            </a:pPr>
            <a:r>
              <a:rPr lang="en-GB" sz="1200" dirty="0">
                <a:solidFill>
                  <a:schemeClr val="lt1"/>
                </a:solidFill>
                <a:latin typeface="Twinkl Cursive Looped" panose="02000000000000000000" pitchFamily="2" charset="0"/>
              </a:rPr>
              <a:t>Science</a:t>
            </a:r>
          </a:p>
        </p:txBody>
      </p:sp>
      <p:sp>
        <p:nvSpPr>
          <p:cNvPr id="37" name="Snip Diagonal Corner Rectangle 18">
            <a:extLst>
              <a:ext uri="{FF2B5EF4-FFF2-40B4-BE49-F238E27FC236}">
                <a16:creationId xmlns:a16="http://schemas.microsoft.com/office/drawing/2014/main" id="{EA8629E5-EE1A-41C5-A3C8-87FB2A46D01F}"/>
              </a:ext>
            </a:extLst>
          </p:cNvPr>
          <p:cNvSpPr>
            <a:spLocks noChangeArrowheads="1"/>
          </p:cNvSpPr>
          <p:nvPr/>
        </p:nvSpPr>
        <p:spPr bwMode="auto">
          <a:xfrm>
            <a:off x="6885601" y="4056110"/>
            <a:ext cx="2037798" cy="288034"/>
          </a:xfrm>
          <a:custGeom>
            <a:avLst/>
            <a:gdLst>
              <a:gd name="T0" fmla="*/ 2055813 w 2055812"/>
              <a:gd name="T1" fmla="*/ 177801 h 252947"/>
              <a:gd name="T2" fmla="*/ 1027907 w 2055812"/>
              <a:gd name="T3" fmla="*/ 355600 h 252947"/>
              <a:gd name="T4" fmla="*/ 0 w 2055812"/>
              <a:gd name="T5" fmla="*/ 177801 h 252947"/>
              <a:gd name="T6" fmla="*/ 1027907 w 2055812"/>
              <a:gd name="T7" fmla="*/ 0 h 252947"/>
              <a:gd name="T8" fmla="*/ 0 60000 65536"/>
              <a:gd name="T9" fmla="*/ 5898240 60000 65536"/>
              <a:gd name="T10" fmla="*/ 11796480 60000 65536"/>
              <a:gd name="T11" fmla="*/ 17694720 60000 65536"/>
              <a:gd name="T12" fmla="*/ 21079 w 2055812"/>
              <a:gd name="T13" fmla="*/ 21079 h 252947"/>
              <a:gd name="T14" fmla="*/ 2034733 w 2055812"/>
              <a:gd name="T15" fmla="*/ 231868 h 252947"/>
            </a:gdLst>
            <a:ahLst/>
            <a:cxnLst>
              <a:cxn ang="T8">
                <a:pos x="T0" y="T1"/>
              </a:cxn>
              <a:cxn ang="T9">
                <a:pos x="T2" y="T3"/>
              </a:cxn>
              <a:cxn ang="T10">
                <a:pos x="T4" y="T5"/>
              </a:cxn>
              <a:cxn ang="T11">
                <a:pos x="T6" y="T7"/>
              </a:cxn>
            </a:cxnLst>
            <a:rect l="T12" t="T13" r="T14" b="T15"/>
            <a:pathLst>
              <a:path w="2055812" h="252947">
                <a:moveTo>
                  <a:pt x="0" y="0"/>
                </a:moveTo>
                <a:lnTo>
                  <a:pt x="2013653" y="0"/>
                </a:lnTo>
                <a:lnTo>
                  <a:pt x="2055812" y="42159"/>
                </a:lnTo>
                <a:lnTo>
                  <a:pt x="2055812" y="252947"/>
                </a:lnTo>
                <a:lnTo>
                  <a:pt x="42159" y="252947"/>
                </a:lnTo>
                <a:lnTo>
                  <a:pt x="0" y="210788"/>
                </a:lnTo>
                <a:lnTo>
                  <a:pt x="0" y="0"/>
                </a:lnTo>
                <a:close/>
              </a:path>
            </a:pathLst>
          </a:custGeom>
          <a:solidFill>
            <a:srgbClr val="FFCCFF"/>
          </a:solidFill>
          <a:ln>
            <a:noFill/>
          </a:ln>
          <a:effectLst>
            <a:outerShdw blurRad="63500" dist="23000" dir="5400000" rotWithShape="0">
              <a:srgbClr val="000000">
                <a:alpha val="34998"/>
              </a:srgbClr>
            </a:outerShdw>
          </a:effectLst>
          <a:extLst/>
        </p:spPr>
        <p:txBody>
          <a:bodyPr t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r>
              <a:rPr lang="en-GB" sz="1200" dirty="0">
                <a:latin typeface="Twinkl Cursive Looped" panose="02000000000000000000" pitchFamily="2" charset="0"/>
              </a:rPr>
              <a:t>MFL</a:t>
            </a:r>
          </a:p>
        </p:txBody>
      </p:sp>
      <p:sp>
        <p:nvSpPr>
          <p:cNvPr id="38" name="Rectangle 37">
            <a:extLst>
              <a:ext uri="{FF2B5EF4-FFF2-40B4-BE49-F238E27FC236}">
                <a16:creationId xmlns:a16="http://schemas.microsoft.com/office/drawing/2014/main" id="{D2777356-8870-4A70-8DDF-A0604A0B086D}"/>
              </a:ext>
            </a:extLst>
          </p:cNvPr>
          <p:cNvSpPr/>
          <p:nvPr/>
        </p:nvSpPr>
        <p:spPr>
          <a:xfrm>
            <a:off x="6875934" y="4319480"/>
            <a:ext cx="2024350" cy="824878"/>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defRPr/>
            </a:pPr>
            <a:r>
              <a:rPr lang="en-GB" sz="1000" dirty="0">
                <a:solidFill>
                  <a:schemeClr val="tx1"/>
                </a:solidFill>
                <a:latin typeface="Twinkl Cursive Looped" panose="02000000000000000000" pitchFamily="2" charset="0"/>
              </a:rPr>
              <a:t>In MFL we will be looking at using common phrases and questions, building up to being able to talk about going </a:t>
            </a:r>
            <a:r>
              <a:rPr lang="en-GB" sz="1000">
                <a:solidFill>
                  <a:schemeClr val="tx1"/>
                </a:solidFill>
                <a:latin typeface="Twinkl Cursive Looped" panose="02000000000000000000" pitchFamily="2" charset="0"/>
              </a:rPr>
              <a:t>on holiday.</a:t>
            </a:r>
            <a:endParaRPr lang="en-GB" sz="1000" dirty="0">
              <a:solidFill>
                <a:schemeClr val="tx1"/>
              </a:solidFill>
              <a:latin typeface="Twinkl Cursive Looped" panose="02000000000000000000" pitchFamily="2" charset="0"/>
            </a:endParaRPr>
          </a:p>
        </p:txBody>
      </p:sp>
      <p:pic>
        <p:nvPicPr>
          <p:cNvPr id="39" name="Picture 38">
            <a:extLst>
              <a:ext uri="{FF2B5EF4-FFF2-40B4-BE49-F238E27FC236}">
                <a16:creationId xmlns:a16="http://schemas.microsoft.com/office/drawing/2014/main" id="{D5537CD6-9F62-4A81-9AC5-C4EABC5CAE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5" y="53474"/>
            <a:ext cx="900430" cy="873125"/>
          </a:xfrm>
          <a:prstGeom prst="rect">
            <a:avLst/>
          </a:prstGeom>
          <a:noFill/>
        </p:spPr>
      </p:pic>
      <p:pic>
        <p:nvPicPr>
          <p:cNvPr id="6" name="Picture 5">
            <a:extLst>
              <a:ext uri="{FF2B5EF4-FFF2-40B4-BE49-F238E27FC236}">
                <a16:creationId xmlns:a16="http://schemas.microsoft.com/office/drawing/2014/main" id="{0FE0E084-7910-418E-ADBE-DA94E78A0550}"/>
              </a:ext>
            </a:extLst>
          </p:cNvPr>
          <p:cNvPicPr>
            <a:picLocks noChangeAspect="1"/>
          </p:cNvPicPr>
          <p:nvPr/>
        </p:nvPicPr>
        <p:blipFill>
          <a:blip r:embed="rId4"/>
          <a:stretch>
            <a:fillRect/>
          </a:stretch>
        </p:blipFill>
        <p:spPr>
          <a:xfrm>
            <a:off x="2415634" y="1691685"/>
            <a:ext cx="4312731" cy="2395587"/>
          </a:xfrm>
          <a:prstGeom prst="rect">
            <a:avLst/>
          </a:prstGeom>
        </p:spPr>
      </p:pic>
    </p:spTree>
    <p:extLst>
      <p:ext uri="{BB962C8B-B14F-4D97-AF65-F5344CB8AC3E}">
        <p14:creationId xmlns:p14="http://schemas.microsoft.com/office/powerpoint/2010/main" val="3435129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4801086-57e1-4602-bf7c-e65889d3bbb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E65B3936C7AA458C2C84487388C7F3" ma:contentTypeVersion="11" ma:contentTypeDescription="Create a new document." ma:contentTypeScope="" ma:versionID="99ccd1db690d6dbd57e9ddfb5322e916">
  <xsd:schema xmlns:xsd="http://www.w3.org/2001/XMLSchema" xmlns:xs="http://www.w3.org/2001/XMLSchema" xmlns:p="http://schemas.microsoft.com/office/2006/metadata/properties" xmlns:ns3="b4801086-57e1-4602-bf7c-e65889d3bbb6" targetNamespace="http://schemas.microsoft.com/office/2006/metadata/properties" ma:root="true" ma:fieldsID="7170069e54ee63b2b7110834f67bd779" ns3:_="">
    <xsd:import namespace="b4801086-57e1-4602-bf7c-e65889d3bb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_activity" minOccurs="0"/>
                <xsd:element ref="ns3:MediaServiceDateTaken"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801086-57e1-4602-bf7c-e65889d3b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ystemTags" ma:index="18"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F410A-CAD6-40ED-BA11-CD2FF227E107}">
  <ds:schemaRefs>
    <ds:schemaRef ds:uri="b4801086-57e1-4602-bf7c-e65889d3bbb6"/>
    <ds:schemaRef ds:uri="http://purl.org/dc/elements/1.1/"/>
    <ds:schemaRef ds:uri="http://schemas.microsoft.com/office/infopath/2007/PartnerControls"/>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2960C75-017C-4E3C-BB59-D4C9F06DDAE1}">
  <ds:schemaRefs>
    <ds:schemaRef ds:uri="http://schemas.microsoft.com/sharepoint/v3/contenttype/forms"/>
  </ds:schemaRefs>
</ds:datastoreItem>
</file>

<file path=customXml/itemProps3.xml><?xml version="1.0" encoding="utf-8"?>
<ds:datastoreItem xmlns:ds="http://schemas.openxmlformats.org/officeDocument/2006/customXml" ds:itemID="{74AB0F7B-08EC-409F-85ED-FF8598056A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801086-57e1-4602-bf7c-e65889d3bb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846</TotalTime>
  <Words>305</Words>
  <Application>Microsoft Office PowerPoint</Application>
  <PresentationFormat>On-screen Show (4:3)</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ＭＳ Ｐゴシック</vt:lpstr>
      <vt:lpstr>Arial</vt:lpstr>
      <vt:lpstr>Calibri</vt:lpstr>
      <vt:lpstr>Twinkl Cursive Looped</vt:lpstr>
      <vt:lpstr>Office Theme</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Torrie</dc:creator>
  <cp:lastModifiedBy>Daisy Slater</cp:lastModifiedBy>
  <cp:revision>83</cp:revision>
  <cp:lastPrinted>2019-11-11T12:24:28Z</cp:lastPrinted>
  <dcterms:created xsi:type="dcterms:W3CDTF">2014-01-12T15:09:39Z</dcterms:created>
  <dcterms:modified xsi:type="dcterms:W3CDTF">2025-12-11T20:46:30Z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0x0101002DE65B3936C7AA458C2C84487388C7F3</vt:lpwstr>
  </property>
</Properties>
</file>