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CA13"/>
    <a:srgbClr val="BCFF31"/>
    <a:srgbClr val="A237FF"/>
    <a:srgbClr val="26F3FF"/>
    <a:srgbClr val="E719C5"/>
    <a:srgbClr val="FFB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98" autoAdjust="0"/>
    <p:restoredTop sz="95179"/>
  </p:normalViewPr>
  <p:slideViewPr>
    <p:cSldViewPr>
      <p:cViewPr varScale="1">
        <p:scale>
          <a:sx n="110" d="100"/>
          <a:sy n="110" d="100"/>
        </p:scale>
        <p:origin x="2250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DAAC8-F125-47DD-8571-31F2CABA10E9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61BBEE-5F98-4A1C-B147-4B4D1D0C0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517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61BBEE-5F98-4A1C-B147-4B4D1D0C094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33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551B7-602C-458F-8773-7D9172BEB02D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27584" y="188640"/>
            <a:ext cx="79925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/>
              <a:t>Bridgemere CE Primary School Curriculum </a:t>
            </a:r>
            <a:r>
              <a:rPr lang="en-GB" dirty="0" smtClean="0"/>
              <a:t>– Queen Elizabeth II Platinum Jubilee  </a:t>
            </a:r>
            <a:endParaRPr lang="en-GB" dirty="0"/>
          </a:p>
        </p:txBody>
      </p:sp>
      <p:sp>
        <p:nvSpPr>
          <p:cNvPr id="5" name="Round Single Corner Rectangle 25"/>
          <p:cNvSpPr>
            <a:spLocks noChangeArrowheads="1"/>
          </p:cNvSpPr>
          <p:nvPr/>
        </p:nvSpPr>
        <p:spPr bwMode="auto">
          <a:xfrm>
            <a:off x="2467433" y="530349"/>
            <a:ext cx="4175125" cy="1324192"/>
          </a:xfrm>
          <a:custGeom>
            <a:avLst/>
            <a:gdLst>
              <a:gd name="T0" fmla="*/ 2087563 w 2284412"/>
              <a:gd name="T1" fmla="*/ 0 h 355600"/>
              <a:gd name="T2" fmla="*/ 0 w 2284412"/>
              <a:gd name="T3" fmla="*/ 249237 h 355600"/>
              <a:gd name="T4" fmla="*/ 2087563 w 2284412"/>
              <a:gd name="T5" fmla="*/ 498475 h 355600"/>
              <a:gd name="T6" fmla="*/ 4175125 w 2284412"/>
              <a:gd name="T7" fmla="*/ 249237 h 355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284412"/>
              <a:gd name="T13" fmla="*/ 0 h 355600"/>
              <a:gd name="T14" fmla="*/ 2267053 w 2284412"/>
              <a:gd name="T15" fmla="*/ 355600 h 355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84412" h="355600">
                <a:moveTo>
                  <a:pt x="0" y="0"/>
                </a:moveTo>
                <a:lnTo>
                  <a:pt x="2225144" y="0"/>
                </a:lnTo>
                <a:lnTo>
                  <a:pt x="2225144" y="-1"/>
                </a:lnTo>
                <a:cubicBezTo>
                  <a:pt x="2257876" y="-1"/>
                  <a:pt x="2284412" y="26535"/>
                  <a:pt x="2284412" y="59268"/>
                </a:cubicBezTo>
                <a:lnTo>
                  <a:pt x="2284412" y="355600"/>
                </a:lnTo>
                <a:lnTo>
                  <a:pt x="0" y="35560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>
              <a:defRPr/>
            </a:pPr>
            <a:r>
              <a:rPr lang="en-GB" dirty="0">
                <a:solidFill>
                  <a:srgbClr val="FF0000"/>
                </a:solidFill>
              </a:rPr>
              <a:t>Queen Elizabeth II </a:t>
            </a:r>
            <a:r>
              <a:rPr lang="en-GB" dirty="0" smtClean="0">
                <a:solidFill>
                  <a:srgbClr val="FF0000"/>
                </a:solidFill>
              </a:rPr>
              <a:t>– 1952-2022</a:t>
            </a:r>
            <a:endParaRPr lang="en-GB" dirty="0">
              <a:solidFill>
                <a:srgbClr val="FF0000"/>
              </a:solidFill>
            </a:endParaRPr>
          </a:p>
          <a:p>
            <a:pPr algn="ctr" defTabSz="457200">
              <a:defRPr/>
            </a:pPr>
            <a:r>
              <a:rPr lang="en-GB" sz="1400" b="1" dirty="0" smtClean="0">
                <a:solidFill>
                  <a:srgbClr val="FFFFFF"/>
                </a:solidFill>
              </a:rPr>
              <a:t>To celebrate the 70</a:t>
            </a:r>
            <a:r>
              <a:rPr lang="en-GB" sz="1400" b="1" baseline="30000" dirty="0" smtClean="0">
                <a:solidFill>
                  <a:srgbClr val="FFFFFF"/>
                </a:solidFill>
              </a:rPr>
              <a:t>th</a:t>
            </a:r>
            <a:r>
              <a:rPr lang="en-GB" sz="1400" b="1" dirty="0" smtClean="0">
                <a:solidFill>
                  <a:srgbClr val="FFFFFF"/>
                </a:solidFill>
              </a:rPr>
              <a:t> year of Queen Elizabeth’s reign our curriculum from 16</a:t>
            </a:r>
            <a:r>
              <a:rPr lang="en-GB" sz="1400" b="1" baseline="30000" dirty="0" smtClean="0">
                <a:solidFill>
                  <a:srgbClr val="FFFFFF"/>
                </a:solidFill>
              </a:rPr>
              <a:t>th</a:t>
            </a:r>
            <a:r>
              <a:rPr lang="en-GB" sz="1400" b="1" dirty="0" smtClean="0">
                <a:solidFill>
                  <a:srgbClr val="FFFFFF"/>
                </a:solidFill>
              </a:rPr>
              <a:t> May will incorporate unique learning opportunities and make it a special time to remember for everyone.</a:t>
            </a:r>
            <a:endParaRPr lang="en-GB" sz="1400" b="1" dirty="0">
              <a:solidFill>
                <a:srgbClr val="FF0000"/>
              </a:solidFill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179512" y="1340770"/>
            <a:ext cx="2062830" cy="3786040"/>
            <a:chOff x="28575" y="835024"/>
            <a:chExt cx="2062830" cy="1964377482"/>
          </a:xfrm>
        </p:grpSpPr>
        <p:sp>
          <p:nvSpPr>
            <p:cNvPr id="8" name="Rectangle 7"/>
            <p:cNvSpPr/>
            <p:nvPr/>
          </p:nvSpPr>
          <p:spPr>
            <a:xfrm>
              <a:off x="28575" y="835024"/>
              <a:ext cx="2057400" cy="394970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" name="TextBox 7"/>
            <p:cNvSpPr txBox="1">
              <a:spLocks noChangeArrowheads="1"/>
            </p:cNvSpPr>
            <p:nvPr/>
          </p:nvSpPr>
          <p:spPr bwMode="auto">
            <a:xfrm>
              <a:off x="28575" y="1036337"/>
              <a:ext cx="2062830" cy="196417616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GB" sz="1000" dirty="0" smtClean="0">
                  <a:latin typeface="+mn-lt"/>
                </a:rPr>
                <a:t>The children will be exploring a variety of texts linked to Queen Elizabeth II</a:t>
              </a:r>
            </a:p>
            <a:p>
              <a:pPr algn="ctr"/>
              <a:endParaRPr lang="en-GB" sz="1000" dirty="0" smtClean="0">
                <a:latin typeface="+mn-lt"/>
              </a:endParaRPr>
            </a:p>
            <a:p>
              <a:pPr algn="ctr"/>
              <a:r>
                <a:rPr lang="en-GB" sz="1000" dirty="0" smtClean="0">
                  <a:latin typeface="+mn-lt"/>
                </a:rPr>
                <a:t>The Queen’s Knickers </a:t>
              </a:r>
            </a:p>
            <a:p>
              <a:pPr algn="ctr"/>
              <a:r>
                <a:rPr lang="en-GB" sz="1000" dirty="0" smtClean="0">
                  <a:latin typeface="+mn-lt"/>
                </a:rPr>
                <a:t>The Queen’s Hat </a:t>
              </a:r>
            </a:p>
            <a:p>
              <a:pPr algn="ctr"/>
              <a:r>
                <a:rPr lang="en-GB" sz="1000" dirty="0" smtClean="0">
                  <a:latin typeface="+mn-lt"/>
                </a:rPr>
                <a:t>The Queen who Chose to Serve</a:t>
              </a:r>
            </a:p>
            <a:p>
              <a:pPr algn="ctr"/>
              <a:r>
                <a:rPr lang="en-GB" sz="1000" dirty="0" smtClean="0">
                  <a:latin typeface="+mn-lt"/>
                </a:rPr>
                <a:t>The Young Princess who became Queen</a:t>
              </a:r>
            </a:p>
            <a:p>
              <a:pPr algn="ctr"/>
              <a:r>
                <a:rPr lang="en-GB" sz="1000" dirty="0" smtClean="0">
                  <a:latin typeface="+mn-lt"/>
                </a:rPr>
                <a:t>Her Extraordinary life from Crown to Corgi </a:t>
              </a:r>
            </a:p>
            <a:p>
              <a:pPr algn="ctr"/>
              <a:endParaRPr lang="en-GB" sz="1000" dirty="0" smtClean="0">
                <a:latin typeface="+mn-lt"/>
              </a:endParaRPr>
            </a:p>
            <a:p>
              <a:pPr algn="ctr"/>
              <a:endParaRPr lang="en-GB" sz="1000" dirty="0">
                <a:latin typeface="+mn-lt"/>
              </a:endParaRPr>
            </a:p>
            <a:p>
              <a:r>
                <a:rPr lang="en-GB" sz="1000" dirty="0"/>
                <a:t> </a:t>
              </a:r>
            </a:p>
            <a:p>
              <a:endParaRPr lang="en-GB" sz="1000" dirty="0"/>
            </a:p>
            <a:p>
              <a:r>
                <a:rPr lang="en-GB" sz="1000" dirty="0"/>
                <a:t> </a:t>
              </a: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  <a:p>
              <a:pPr lvl="0"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sz="1000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171449" y="4891338"/>
            <a:ext cx="2057400" cy="17780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/>
            <a:endParaRPr lang="en-GB" sz="1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lvl="0" algn="ctr"/>
            <a:r>
              <a:rPr lang="en-GB" sz="1000" dirty="0" smtClean="0">
                <a:solidFill>
                  <a:schemeClr val="tx1"/>
                </a:solidFill>
                <a:latin typeface="Calibri" pitchFamily="34" charset="0"/>
              </a:rPr>
              <a:t>Each year group will be exploring a different decade from the 1950’s -2020’s.</a:t>
            </a:r>
          </a:p>
          <a:p>
            <a:pPr lvl="0" algn="ctr"/>
            <a:r>
              <a:rPr lang="en-GB" sz="1000" dirty="0" smtClean="0">
                <a:solidFill>
                  <a:schemeClr val="tx1"/>
                </a:solidFill>
                <a:latin typeface="Calibri" pitchFamily="34" charset="0"/>
              </a:rPr>
              <a:t>They will create a decade display for a timeline to be displayed in the hall. </a:t>
            </a:r>
          </a:p>
          <a:p>
            <a:pPr lvl="0" algn="ctr"/>
            <a:r>
              <a:rPr lang="en-GB" sz="1000" dirty="0" smtClean="0">
                <a:solidFill>
                  <a:schemeClr val="tx1"/>
                </a:solidFill>
                <a:latin typeface="Calibri" pitchFamily="34" charset="0"/>
              </a:rPr>
              <a:t>Royal Family Tree </a:t>
            </a:r>
          </a:p>
          <a:p>
            <a:pPr lvl="0" algn="ctr"/>
            <a:r>
              <a:rPr lang="en-GB" sz="1000" dirty="0" smtClean="0">
                <a:solidFill>
                  <a:schemeClr val="tx1"/>
                </a:solidFill>
                <a:latin typeface="Calibri" pitchFamily="34" charset="0"/>
              </a:rPr>
              <a:t>Time Capsule : to put under the Jubilee Tree to be planted in school grounds </a:t>
            </a:r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2" name="Snip Diagonal Corner Rectangle 15"/>
          <p:cNvSpPr>
            <a:spLocks noChangeArrowheads="1"/>
          </p:cNvSpPr>
          <p:nvPr/>
        </p:nvSpPr>
        <p:spPr bwMode="auto">
          <a:xfrm>
            <a:off x="2284815" y="4730901"/>
            <a:ext cx="2257245" cy="320874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E719C5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  <a:latin typeface="+mn-lt"/>
                <a:ea typeface="+mn-ea"/>
              </a:rPr>
              <a:t>R.E/Spiritual and Moral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79663" y="5035355"/>
            <a:ext cx="2246406" cy="1561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 smtClean="0">
                <a:solidFill>
                  <a:srgbClr val="000000"/>
                </a:solidFill>
                <a:latin typeface="Calibri" pitchFamily="34" charset="0"/>
              </a:rPr>
              <a:t>Christian value: Community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 smtClean="0">
                <a:solidFill>
                  <a:srgbClr val="000000"/>
                </a:solidFill>
                <a:latin typeface="Calibri" pitchFamily="34" charset="0"/>
              </a:rPr>
              <a:t>Linked to Platinum Jubilee </a:t>
            </a:r>
            <a:endParaRPr lang="en-GB" sz="10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 smtClean="0">
                <a:solidFill>
                  <a:srgbClr val="000000"/>
                </a:solidFill>
                <a:latin typeface="Calibri" pitchFamily="34" charset="0"/>
              </a:rPr>
              <a:t>Queen Elizabeth's commitment to serve God and her country 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4" name="Snip Diagonal Corner Rectangle 18"/>
          <p:cNvSpPr>
            <a:spLocks noChangeArrowheads="1"/>
          </p:cNvSpPr>
          <p:nvPr/>
        </p:nvSpPr>
        <p:spPr bwMode="auto">
          <a:xfrm>
            <a:off x="4595459" y="4730901"/>
            <a:ext cx="2149559" cy="349324"/>
          </a:xfrm>
          <a:custGeom>
            <a:avLst/>
            <a:gdLst>
              <a:gd name="T0" fmla="*/ 2055813 w 2055812"/>
              <a:gd name="T1" fmla="*/ 177801 h 252947"/>
              <a:gd name="T2" fmla="*/ 1027907 w 2055812"/>
              <a:gd name="T3" fmla="*/ 355600 h 252947"/>
              <a:gd name="T4" fmla="*/ 0 w 2055812"/>
              <a:gd name="T5" fmla="*/ 177801 h 252947"/>
              <a:gd name="T6" fmla="*/ 1027907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/>
          <a:lstStyle/>
          <a:p>
            <a:pPr algn="ctr" defTabSz="457200">
              <a:defRPr/>
            </a:pPr>
            <a:r>
              <a:rPr lang="en-GB" sz="1200" dirty="0">
                <a:solidFill>
                  <a:srgbClr val="FFFFFF"/>
                </a:solidFill>
                <a:latin typeface="+mn-lt"/>
                <a:ea typeface="+mn-ea"/>
              </a:rPr>
              <a:t>P.E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655018" y="5076856"/>
            <a:ext cx="2057400" cy="15204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endParaRPr lang="en-GB" sz="8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GB" sz="1000" dirty="0" smtClean="0">
                <a:solidFill>
                  <a:schemeClr val="tx1"/>
                </a:solidFill>
                <a:latin typeface="Calibri" pitchFamily="34" charset="0"/>
              </a:rPr>
              <a:t>PE sessions will continue as normal. There will also be opportunity for the children to experience a range of different childhood games from the 1950’s to the present day.</a:t>
            </a:r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6" name="Snip Diagonal Corner Rectangle 21"/>
          <p:cNvSpPr>
            <a:spLocks noChangeArrowheads="1"/>
          </p:cNvSpPr>
          <p:nvPr/>
        </p:nvSpPr>
        <p:spPr bwMode="auto">
          <a:xfrm>
            <a:off x="6832521" y="3708538"/>
            <a:ext cx="2055812" cy="288034"/>
          </a:xfrm>
          <a:custGeom>
            <a:avLst/>
            <a:gdLst>
              <a:gd name="T0" fmla="*/ 2055812 w 2055812"/>
              <a:gd name="T1" fmla="*/ 126207 h 252947"/>
              <a:gd name="T2" fmla="*/ 1027906 w 2055812"/>
              <a:gd name="T3" fmla="*/ 252413 h 252947"/>
              <a:gd name="T4" fmla="*/ 0 w 2055812"/>
              <a:gd name="T5" fmla="*/ 126207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8 h 252947"/>
              <a:gd name="T14" fmla="*/ 2034733 w 2055812"/>
              <a:gd name="T15" fmla="*/ 231869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26F3FF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 smtClean="0">
                <a:solidFill>
                  <a:schemeClr val="lt1"/>
                </a:solidFill>
                <a:latin typeface="+mn-lt"/>
                <a:ea typeface="+mn-ea"/>
              </a:rPr>
              <a:t>Friends of Bridgemere: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55271" y="4021007"/>
            <a:ext cx="2057400" cy="10558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endParaRPr lang="en-GB" sz="1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GB" sz="1000" dirty="0" smtClean="0">
                <a:solidFill>
                  <a:schemeClr val="tx1"/>
                </a:solidFill>
                <a:latin typeface="Calibri" pitchFamily="34" charset="0"/>
              </a:rPr>
              <a:t>Friends of Bridgemere are planning a Queen’s Jubilee Afternoon Tea on the afternoon of Thursday 26</a:t>
            </a:r>
            <a:r>
              <a:rPr lang="en-GB" sz="1000" baseline="30000" dirty="0" smtClean="0">
                <a:solidFill>
                  <a:schemeClr val="tx1"/>
                </a:solidFill>
                <a:latin typeface="Calibri" pitchFamily="34" charset="0"/>
              </a:rPr>
              <a:t>th</a:t>
            </a:r>
            <a:r>
              <a:rPr lang="en-GB" sz="1000" dirty="0" smtClean="0">
                <a:solidFill>
                  <a:schemeClr val="tx1"/>
                </a:solidFill>
                <a:latin typeface="Calibri" pitchFamily="34" charset="0"/>
              </a:rPr>
              <a:t> May – all welcome</a:t>
            </a:r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6876256" y="908721"/>
            <a:ext cx="2016224" cy="1425435"/>
            <a:chOff x="6876256" y="1230879"/>
            <a:chExt cx="2138362" cy="2752550"/>
          </a:xfrm>
        </p:grpSpPr>
        <p:sp>
          <p:nvSpPr>
            <p:cNvPr id="19" name="Rectangle 18"/>
            <p:cNvSpPr/>
            <p:nvPr/>
          </p:nvSpPr>
          <p:spPr>
            <a:xfrm>
              <a:off x="6876256" y="1870847"/>
              <a:ext cx="2138362" cy="211258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lvl="0"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1000" dirty="0" smtClean="0">
                  <a:solidFill>
                    <a:srgbClr val="000000"/>
                  </a:solidFill>
                  <a:latin typeface="Calibri" pitchFamily="34" charset="0"/>
                </a:rPr>
                <a:t>White Rose </a:t>
              </a:r>
            </a:p>
            <a:p>
              <a:pPr lvl="0"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1000" dirty="0" smtClean="0">
                  <a:solidFill>
                    <a:srgbClr val="000000"/>
                  </a:solidFill>
                  <a:latin typeface="Calibri" pitchFamily="34" charset="0"/>
                </a:rPr>
                <a:t>Singapore </a:t>
              </a:r>
              <a:r>
                <a:rPr lang="en-GB" sz="1000" dirty="0">
                  <a:solidFill>
                    <a:srgbClr val="000000"/>
                  </a:solidFill>
                  <a:latin typeface="Calibri" pitchFamily="34" charset="0"/>
                </a:rPr>
                <a:t>Maths</a:t>
              </a:r>
            </a:p>
            <a:p>
              <a:pPr lvl="0"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000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pPr lvl="0"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1000" dirty="0" smtClean="0">
                  <a:solidFill>
                    <a:srgbClr val="000000"/>
                  </a:solidFill>
                  <a:latin typeface="Calibri" pitchFamily="34" charset="0"/>
                </a:rPr>
                <a:t>These lessons will continue as normal in morning sessions across the school</a:t>
              </a:r>
              <a:endParaRPr lang="en-GB" sz="1000" dirty="0">
                <a:solidFill>
                  <a:srgbClr val="000000"/>
                </a:solidFill>
                <a:latin typeface="Calibri" pitchFamily="34" charset="0"/>
              </a:endParaRPr>
            </a:p>
            <a:p>
              <a:pPr lvl="0" algn="ct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1000" dirty="0" smtClean="0">
                  <a:solidFill>
                    <a:srgbClr val="000000"/>
                  </a:solidFill>
                  <a:latin typeface="Calibri" pitchFamily="34" charset="0"/>
                </a:rPr>
                <a:t>  </a:t>
              </a:r>
              <a:endParaRPr lang="en-GB" sz="1000" dirty="0">
                <a:solidFill>
                  <a:srgbClr val="000000"/>
                </a:solidFill>
                <a:latin typeface="Calibri" pitchFamily="34" charset="0"/>
              </a:endParaRPr>
            </a:p>
            <a:p>
              <a:pPr algn="ctr" defTabSz="457200">
                <a:defRPr/>
              </a:pPr>
              <a:endParaRPr lang="en-GB" sz="8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algn="ctr" defTabSz="457200">
                <a:defRPr/>
              </a:pPr>
              <a:endParaRPr lang="en-GB" sz="8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algn="ctr" defTabSz="457200">
                <a:defRPr/>
              </a:pPr>
              <a:endParaRPr lang="en-GB" sz="8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20" name="Snip Diagonal Corner Rectangle 6"/>
            <p:cNvSpPr>
              <a:spLocks noChangeArrowheads="1"/>
            </p:cNvSpPr>
            <p:nvPr/>
          </p:nvSpPr>
          <p:spPr bwMode="auto">
            <a:xfrm>
              <a:off x="6876256" y="1230879"/>
              <a:ext cx="2114550" cy="672423"/>
            </a:xfrm>
            <a:custGeom>
              <a:avLst/>
              <a:gdLst>
                <a:gd name="T0" fmla="*/ 2114550 w 2055812"/>
                <a:gd name="T1" fmla="*/ 394731 h 252947"/>
                <a:gd name="T2" fmla="*/ 1057275 w 2055812"/>
                <a:gd name="T3" fmla="*/ 789459 h 252947"/>
                <a:gd name="T4" fmla="*/ 0 w 2055812"/>
                <a:gd name="T5" fmla="*/ 394731 h 252947"/>
                <a:gd name="T6" fmla="*/ 1057275 w 2055812"/>
                <a:gd name="T7" fmla="*/ 0 h 252947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21079 w 2055812"/>
                <a:gd name="T13" fmla="*/ 21079 h 252947"/>
                <a:gd name="T14" fmla="*/ 2034733 w 2055812"/>
                <a:gd name="T15" fmla="*/ 231868 h 2529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55812" h="252947">
                  <a:moveTo>
                    <a:pt x="0" y="0"/>
                  </a:moveTo>
                  <a:lnTo>
                    <a:pt x="2013653" y="0"/>
                  </a:lnTo>
                  <a:lnTo>
                    <a:pt x="2055812" y="42159"/>
                  </a:lnTo>
                  <a:lnTo>
                    <a:pt x="2055812" y="252947"/>
                  </a:lnTo>
                  <a:lnTo>
                    <a:pt x="42159" y="252947"/>
                  </a:lnTo>
                  <a:lnTo>
                    <a:pt x="0" y="210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90"/>
            </a:solidFill>
            <a:ln>
              <a:noFill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anchor="ctr"/>
            <a:lstStyle/>
            <a:p>
              <a:pPr algn="ctr" defTabSz="457200"/>
              <a:r>
                <a:rPr lang="en-GB" sz="1200" dirty="0">
                  <a:solidFill>
                    <a:srgbClr val="FFFFFF"/>
                  </a:solidFill>
                  <a:latin typeface="Calibri" charset="0"/>
                </a:rPr>
                <a:t>Maths</a:t>
              </a:r>
            </a:p>
          </p:txBody>
        </p:sp>
      </p:grpSp>
      <p:sp>
        <p:nvSpPr>
          <p:cNvPr id="21" name="Rectangle 27"/>
          <p:cNvSpPr>
            <a:spLocks noChangeArrowheads="1"/>
          </p:cNvSpPr>
          <p:nvPr/>
        </p:nvSpPr>
        <p:spPr bwMode="auto">
          <a:xfrm>
            <a:off x="2290763" y="225425"/>
            <a:ext cx="4562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900" dirty="0"/>
              <a:t>.</a:t>
            </a:r>
          </a:p>
        </p:txBody>
      </p:sp>
      <p:sp>
        <p:nvSpPr>
          <p:cNvPr id="22" name="Snip Diagonal Corner Rectangle 6"/>
          <p:cNvSpPr>
            <a:spLocks noChangeArrowheads="1"/>
          </p:cNvSpPr>
          <p:nvPr/>
        </p:nvSpPr>
        <p:spPr bwMode="auto">
          <a:xfrm>
            <a:off x="179512" y="980728"/>
            <a:ext cx="2055812" cy="360015"/>
          </a:xfrm>
          <a:custGeom>
            <a:avLst/>
            <a:gdLst>
              <a:gd name="T0" fmla="*/ 2055812 w 2055812"/>
              <a:gd name="T1" fmla="*/ 360364 h 252947"/>
              <a:gd name="T2" fmla="*/ 1027906 w 2055812"/>
              <a:gd name="T3" fmla="*/ 720725 h 252947"/>
              <a:gd name="T4" fmla="*/ 0 w 2055812"/>
              <a:gd name="T5" fmla="*/ 360364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BA2A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/>
            <a:r>
              <a:rPr lang="en-GB" sz="1200" dirty="0">
                <a:solidFill>
                  <a:srgbClr val="FFFFFF"/>
                </a:solidFill>
                <a:latin typeface="Calibri" charset="0"/>
              </a:rPr>
              <a:t>English </a:t>
            </a:r>
          </a:p>
        </p:txBody>
      </p:sp>
      <p:sp>
        <p:nvSpPr>
          <p:cNvPr id="30722" name="AutoShape 2" descr="data:image/jpeg;base64,/9j/4AAQSkZJRgABAQAAAQABAAD/2wCEAAkGBwgHBhQIBwgWFRUXFh0aFxYXFx8gGBocIB0ZIRoVGxgkHigiIx0xHCAVJD0rJSkrLi4uIB81ODMtNzQuMCsBCgoKDg0OGxAQGzcmICQ3MjEyLzc2LzE0NTcwMjc0LDQ0MC4sLSw0LC0vMCwvLzQ0LC0sLCw3LCwsLC00NC8sNv/AABEIAJ8BPgMBEQACEQEDEQH/xAAcAAEAAgMBAQEAAAAAAAAAAAAABQgEBgcBAgP/xABCEAACAQIDAwkEBwYFBQAAAAAAAQIDBAUGERIhcwciMTU2QVFhshOBkaEUMlJicbHCFXKSosHwFkJ0gtEjJDNDU//EABsBAQACAwEBAAAAAAAAAAAAAAAEBQMGBwIB/8QANxEBAAEDAQQHBwMEAgMAAAAAAAECAwQRBSExcRIyMzRBUbEGE2GBkaHBItHwFEJSYiThFUNy/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+M/KN3znybPkTHv2/gEa9SX/UhzKn7y/ze9aP8dV3EnHu+8o18VNtnA/o8maY6s745eXy4NiM6qAAAAAAAAITO3ZK64UjDkdlUsdkd+tc4V7KN1UAAAAAAAAAAAAAAAAAAAABm4J1zQ4sPUj1b68I2X3e5yn0WSNgciAAAAAAAAMXFL+hheHVL66lpGEW35+CXm3oveea64opmqWfGsV5F2m1RxmdP5yV1xbEK+K4lUv7p86ctX5eEV5JaL3FDXXNdU1S6vjY9GPaptUcIj+fVPcneP8A7Cx9KtPSlV0hU8F9mfufybM2Ld93Xv4Srdu7P/q8aejH6qd8fmPn66O7F05mAAAAAAAAQmduyV1wpGHI7KpY7I79a5wr2UbqoAAAAAAAAAAAAAAAAAAAADNwTrmhxYepHq314Rsvu9zlPoskbA5EAAAAABi4pbfTMNq2uv14Sj8U1qea46VMwzY933V6mvymJ+kuP5d5R8VwvShiK9vTW7nPSovwn3/7tfxRVWsyujdVvhvuf7OY2R+q1+ir4cPp+30e57zzHMVrCysKMoU09qe1prJ9y0Ta2Vvfm9OjQZOV7yOjTwNjbDnCrm7dmJq4Rp4fXxn+cWkkRsYB0vBOVCFlgkba/s51KsI7KkmtmSX1XJvenppruevSWFvN6NGlUb2n5nsvN3Imu3XEUzv08Y89PDTy3x5MPB8z4vmzN9vbXNbYpe02vZQ3R0gnLnd8vqrp3eSPFF6u9diJ4JGVszG2dg3K6I1q006U8d+7d5cfB2AtWggAAAAAQmduyV1wpGHI7KpY7I79a5wr2UbqoAAAAAAAAAAAAAAAAAAAADNwTrmhxYepHq314Rsvu9zlPoskbA5EAAAAAAArpmm0djmO4ttnTSrLT8G24/Joob1PRuTDrOzrvvcS3X5xH18fuizGmgAABvnI9aOtmKdy47qdJ/GTSXy2ybg063Jnyax7U3eji00f5T9oj99HYy1aAAAAAABCZ27JXXCkYcjsqljsjv1rnCvZRuqgAAAAAAAAAAAAAAAAAAAAM3BOuaHFh6kerfXhGy+73OU+iyRsDkQAAAANZwnOFnf5jr4LNqMoTcab7p7K5y/eUlL8UR6Mimq5NC4ytj3bOJbyY3xMaz8NeHy00+bZiQp3EeVi0Vtm6VVf+ynCf5x/SU+bTpd183RvZq708GKf8ZmPz+WnEVsAAAAdZ5GLRQwy4vPtVFD+GOv6yzwKf0zLRfay7ret2/KJn6z/ANOitpLVsntTje1vAc32mOZgrYbZ7404Jxn9tp6Ta+7vhp72R7eRTcrmmPBcZuyLuJi0XrnGqd8eXl8+OrZSQpwAAAhM7dkrrhSMOR2VSx2R361zhXso3VQAAAAAAAAAAAAAAAAAAAAGbgnXNDiw9SPVvrwjZfd7nKfRZI2ByIA0flSucTwyxo4lhd5OnszcJqL3NSWqco9D0cWt/iQ8yqumIqplsns5ax79yuzeoidY1jX4cdJ4+P2aZY8puYLbRXDp1V96Gj+MWl8iJTm3I472wXvZnCr6utPKf31TkOVpO2l7TCNJ6c3SprHXz5qaXxM39fu6qtn2Snpxpd3eO7f6uZ/SK30j6T7R7e1tbSej2tddrXx13lfrOurcfd09DoabuGnwdr5P84QzBafRbySVxBb/AL6+2l4+K/tW+Nke8jSeLnW29jzh1+8t9nP2+H7IDlptHpbXkV9uDf8AC4/rMGfT1ZWnsld7W3yn8T+HLyuboAAAHeOTa0dpk6gpLfLam/8AdJ6fy7JdYlOlqHMtv3feZ9enhpH0jf8AfVqPKZnP27lgmE1eb0Vpp/W8aafh4+PR0a6xcvJ1/RT8177P7G6GmVfjf/bHl8efl5ceWlZXxqpl/GoYhCG0lqpR102otaNa/B/ikQ7Nz3dcVNi2jhRmY9VmZ014T5TDeL7lam9Vh+FJeDqT1/lSX5kyrP8A8Ya3Z9ko/wDbc+kfmf2a9fcouZLvdC6jTXhTgvzer+ZgqzLs+Oi1s+zuBb409LnP7aR9nW8oU7mnlug76vKdSUNuUptuWsudpv8ABNL3FpYifdxrxaLtSq3OXX7uIimJ0iI4bt334pgyoCEzt2SuuFIw5HZVLHZHfrXOFeyjdVAAAAAAAAAAAAAAAAAAAAAZuCdc0OLD1I9W+vCNl93ucp9FkjYHIgCEzph/7TyvcWyjq9hyj47Uecl72tPeYcijpW5hY7JyPcZluvw10nlO6fVXso3VQAB+1nd17G6jdWlVxnF6xkulM+01TTOsMd21Rdom3XGsTxhsOa86XeZbGna3NtGGw9puLfOlppro+hb3u3me9kzdiImFTs3YtvBuVXKKpnXdv8I/LWCOugAAA23/AB9icMtRwa2pxg4x2Papva2V3Jdz03a/DQk/1Vfu+hH1UP8A4DHnLnJrnXWdej4a/mPh6tSIy+AAGdgdg8TxijYpfXqRi9O5a85+5as926enVFKNmX4sWK7v+MTP7fdZCKUY7MVuRfuRzOu+XofEJnbsldcKRhyOyqWOyO/WucK9lG6qAAAAAAAAAAAAAAAAAAAAAzcE65ocWHqR6t9eEbL7vc5T6LJGwORAHzUnCnTc6skklvb6NPMS+0xMzpHFWvFKdCliVWlZz2qaqSUGnqnFSey9fw0NfriIqmI4Ov49VdVmiq5GlUxGvPTexjyzAAAAAAAAAAAAAbfyVq1/xbGpd1VFxhJ09XprN6R0XnsufwJWHp73eoPaSbn9DMURrrMa8uPrEO4Fw5wAQmduyV1wpGHI7KpY7I79a5wr2UbqoAAAAAAAAAAAAAAAAAAAADNwTrmhxYepHq314Rsvu9zlPoskbA5EAcy5UMBxyvrfW93OtQW90v8A5+aiklKPnpqu/Xeyuy7Vyf1ROseTcfZ3PxKNLVVMU1/5efznhPw4T4eTlpXN1AAAAAAAAAAAAAAfdCjVuKyo0KblKT0UYrVt+CQiJmdIeK66aKZqqnSI8XdMh4PjGFYbpjOISm2t1JtNU/La6dfJPZXn0lzjW66Kf1z8nNds5mLkXf8Aj0RGn93DX5cPtrybQSVMhM7dkrrhSMOR2VSx2R361zhXso3VQAAAAAAAAAAAAAAAAAAAAGbgnXNDiw9SPVvrwjZfd7nKfRZI2ByIAAc8zvyeU75yxDAoKNTplS6Iz84+Evk/Lvg5GJFX6qOPk2vZHtDVa0s5M60+FXjHPzj7x8XJatKpRqulWpuMk9HFrRp96a8SrmJjdLeaaqaoiqmdYl8h6AAAAAAAAAADOwfCb3Gr5WeH0XKT6fCK75Sfcj3RbqrnSlGysu1i25uXZ0j1+EfF2vJ+TbLLdH2n/krNc6o10fdgu5fN/JW9jHptR8XOtq7Zu51WnCiOEfmfj9o+7ZiQpwCEzt2SuuFIw5HZVLHZHfrXOFeyjdVAAAAAAAAAAAAAAAAAAAAAZuCdc0OLD1I9W+vCNl93ucp9FkjYHIgAAA1fOWTLPMlL2sNKddLm1Etz+7Nd68+lfJxr+NTdjXxXWyts3cGrozvo8vzH80n7uKYvhd5g987PEKLjJfBrulF96KiuiqidKnRMXKtZNuLlqdYn+aT8WGeUgAAAAAAAAn8p5Uvsy3OlBbNOL59VrcvJeMtO746GazYquzu4Kvae1bODR+rfVPCn+cI/kO24BgdhgFirXD6Wi/zSf1pPxk/7S7i4t2qbcaUuc5udezLnvLs8o8I5JMyIYAAhM7dkrrhSMOR2VSx2R361zhXso3VQAAAAAAAAAAAAAAAAAAAAGbgnXNDiw9SPVvrwjZfd7nKfRZI2ByIAAAAEVmLAbDH7B21/T6Ndma+tB+Kfw3dDMd21TcjSpNwc+9h3OnannHhKu01sycdddO9dBQusROsavA+gAAAAATWTcKoY1mOlYXc9ISbctHo2oxb2V+On5mWxbiu5FMq7auXXi4ld2iN8afedHf7O1oWVtG2tKKhCK0UUtyLymmKY0hy67dru1zXXOsz4v2PrGAAAEJnbsldcKRhyOyqWOyO/WucK9lG6qAAAAAAAAAAAAAAAAAAAAAzcE65ocWHqR6t9eEbL7vc5T6LJGwORAAAAAiM23FzbZcrysqM51HDZhGEW5ay5uqS8NdfcYr8zFudOKfsy3RXl0RcmIp11nXdG7f8Afg4vbZJzLcx1p4TNfvOMflJoqYxrs/2uhXNt4Fvjdj5az6RKXtuS7H6ujrVKMPHWbb+UWvmZYwbk8dEC57UYVPViqfl+8wmLbkkfTdYx7o0/6uX9DLGB51IFz2t/wtfWf+vyj86ZAtcAwT9oWl5OTjJKSnpvTem7RbnqY7+JFujpRKVsnb9zMyPc10RGuumnwStlyV2VfDqdSriM1UlFOWiTjq1rol06e8y04NM0xOu9Cu+1V2i7VTFuOjE7uOrEuuSW6iv+0xaEn3KUHH5pyPE4E+FTPb9rbc9e1Mcp1/EIe75NMx0FrSpU6n7lRfq2TFVhXY+Kfa9pcGvjM084/bVi2GAZkwHFqV9LCKr9nNSexHa1Se9c3XpWqPNNq7bqiro8Ga9n4OZYrtRdp/VExvnTlx0d3i1JaounM5jR6AAAAITO3ZK64UjDkdlUsdkd+tc4V7KN1UAAAAAAAAAAAAAAAAAAAABm4J1zQ4sPUj1b68I2X3e5yn0WSNgciAAAAAAAAAGm8rM1HKDXjUgvzf8AQiZvZNg9madc6PhEtnwmW3hVGfjTg/5USaOrCmyo0vVx8Z9WWemAAAAAAAAAhM7dkrrhSMOR2VSx2R361zhXso3VQAAAAAAAAAAAAAAAAAAAAGbgnXNDiw9SPVvrwjZfd7nKfRZI2ByIAAAAAAAAAaJyxz2csU4+NePoqELO7OObZvZWNcyqf9Z9YbXl2W1l+2l40KfoiSbXUp5Qo86NMq7H+1XqkDIigAAAAAAAEJnbsldcKRhyOyqWOyO/WucK9lG6qAAAAAAAAAAAAAAAAAAAAAzcE65ocWHqR6t9eEbL7vc5T6LJGwORAAAAAAAAADn/ACzS0wGjDxra/CEv+SDn9SObafZSP+TXP+v5hteVHrle1/09P0RJNns6eUKPaXfLv/1V6ylTKhAAAAAAAAEJnbsldcKRhyOyqWOyO/WucK9lG6qAAAAAAAAAAAAAAAAAAAAAzcE65ocWHqR6t9eEbL7vc5T6LJGwORAAAAAAAAADU+ULLd9mWzpULCpTjsTcnttru0WmkX5kXJs1XYiKV5sPaVnBuV13YmdY03afmYT2BWdTD8Fo2Vdpyp04wbXRqkk9Ny3Ge3TNNERPgrMy9TeyK7lPCqZn6yzj2jAAAAAAAAEJnbsldcKRhyOyqWOyO/WucK9lG6qAAAAAAAAAAAAAAAAAAAAAzcE65ocWHqR6t9eEbL7vc5T6LJGwORAAAAAAAAAAAAAAAAAAAAAITO3ZK64UjDkdlUsdkd+tc4V7KN1UAAAAAAAA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4" name="AutoShape 4" descr="data:image/jpeg;base64,/9j/4AAQSkZJRgABAQAAAQABAAD/2wCEAAkGBwgHBhQIBwgWFRUXFh0aFxYXFx8gGBocIB0ZIRoVGxgkHigiIx0xHCAVJD0rJSkrLi4uIB81ODMtNzQuMCsBCgoKDg0OGxAQGzcmICQ3MjEyLzc2LzE0NTcwMjc0LDQ0MC4sLSw0LC0vMCwvLzQ0LC0sLCw3LCwsLC00NC8sNv/AABEIAJ8BPgMBEQACEQEDEQH/xAAcAAEAAgMBAQEAAAAAAAAAAAAABQgEBgcBAgP/xABCEAACAQIDAwkEBwYFBQAAAAAAAQIDBAUGERIhcwciMTU2QVFhshOBkaEUMlJicbHCFXKSosHwFkJ0gtEjJDNDU//EABsBAQACAwEBAAAAAAAAAAAAAAAEBQMGBwIB/8QANxEBAAEDAQQHBwMEAgMAAAAAAAECAwQRBSExcRIyMzRBUbEGE2GBkaHBItHwFEJSYiThFUNy/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+M/KN3znybPkTHv2/gEa9SX/UhzKn7y/ze9aP8dV3EnHu+8o18VNtnA/o8maY6s745eXy4NiM6qAAAAAAAAITO3ZK64UjDkdlUsdkd+tc4V7KN1UAAAAAAAAAAAAAAAAAAAABm4J1zQ4sPUj1b68I2X3e5yn0WSNgciAAAAAAAAMXFL+hheHVL66lpGEW35+CXm3oveea64opmqWfGsV5F2m1RxmdP5yV1xbEK+K4lUv7p86ctX5eEV5JaL3FDXXNdU1S6vjY9GPaptUcIj+fVPcneP8A7Cx9KtPSlV0hU8F9mfufybM2Ld93Xv4Srdu7P/q8aejH6qd8fmPn66O7F05mAAAAAAAAQmduyV1wpGHI7KpY7I79a5wr2UbqoAAAAAAAAAAAAAAAAAAAADNwTrmhxYepHq314Rsvu9zlPoskbA5EAAAAABi4pbfTMNq2uv14Sj8U1qea46VMwzY933V6mvymJ+kuP5d5R8VwvShiK9vTW7nPSovwn3/7tfxRVWsyujdVvhvuf7OY2R+q1+ir4cPp+30e57zzHMVrCysKMoU09qe1prJ9y0Ta2Vvfm9OjQZOV7yOjTwNjbDnCrm7dmJq4Rp4fXxn+cWkkRsYB0vBOVCFlgkba/s51KsI7KkmtmSX1XJvenppruevSWFvN6NGlUb2n5nsvN3Imu3XEUzv08Y89PDTy3x5MPB8z4vmzN9vbXNbYpe02vZQ3R0gnLnd8vqrp3eSPFF6u9diJ4JGVszG2dg3K6I1q006U8d+7d5cfB2AtWggAAAAAQmduyV1wpGHI7KpY7I79a5wr2UbqoAAAAAAAAAAAAAAAAAAAADNwTrmhxYepHq314Rsvu9zlPoskbA5EAAAAAAArpmm0djmO4ttnTSrLT8G24/Joob1PRuTDrOzrvvcS3X5xH18fuizGmgAABvnI9aOtmKdy47qdJ/GTSXy2ybg063Jnyax7U3eji00f5T9oj99HYy1aAAAAAABCZ27JXXCkYcjsqljsjv1rnCvZRuqgAAAAAAAAAAAAAAAAAAAAM3BOuaHFh6kerfXhGy+73OU+iyRsDkQAAAANZwnOFnf5jr4LNqMoTcab7p7K5y/eUlL8UR6Mimq5NC4ytj3bOJbyY3xMaz8NeHy00+bZiQp3EeVi0Vtm6VVf+ynCf5x/SU+bTpd183RvZq708GKf8ZmPz+WnEVsAAAAdZ5GLRQwy4vPtVFD+GOv6yzwKf0zLRfay7ret2/KJn6z/ANOitpLVsntTje1vAc32mOZgrYbZ7404Jxn9tp6Ta+7vhp72R7eRTcrmmPBcZuyLuJi0XrnGqd8eXl8+OrZSQpwAAAhM7dkrrhSMOR2VSx2R361zhXso3VQAAAAAAAAAAAAAAAAAAAAGbgnXNDiw9SPVvrwjZfd7nKfRZI2ByIA0flSucTwyxo4lhd5OnszcJqL3NSWqco9D0cWt/iQ8yqumIqplsns5ax79yuzeoidY1jX4cdJ4+P2aZY8puYLbRXDp1V96Gj+MWl8iJTm3I472wXvZnCr6utPKf31TkOVpO2l7TCNJ6c3SprHXz5qaXxM39fu6qtn2Snpxpd3eO7f6uZ/SK30j6T7R7e1tbSej2tddrXx13lfrOurcfd09DoabuGnwdr5P84QzBafRbySVxBb/AL6+2l4+K/tW+Nke8jSeLnW29jzh1+8t9nP2+H7IDlptHpbXkV9uDf8AC4/rMGfT1ZWnsld7W3yn8T+HLyuboAAAHeOTa0dpk6gpLfLam/8AdJ6fy7JdYlOlqHMtv3feZ9enhpH0jf8AfVqPKZnP27lgmE1eb0Vpp/W8aafh4+PR0a6xcvJ1/RT8177P7G6GmVfjf/bHl8efl5ceWlZXxqpl/GoYhCG0lqpR102otaNa/B/ikQ7Nz3dcVNi2jhRmY9VmZ014T5TDeL7lam9Vh+FJeDqT1/lSX5kyrP8A8Ya3Z9ko/wDbc+kfmf2a9fcouZLvdC6jTXhTgvzer+ZgqzLs+Oi1s+zuBb409LnP7aR9nW8oU7mnlug76vKdSUNuUptuWsudpv8ABNL3FpYifdxrxaLtSq3OXX7uIimJ0iI4bt334pgyoCEzt2SuuFIw5HZVLHZHfrXOFeyjdVAAAAAAAAAAAAAAAAAAAAAZuCdc0OLD1I9W+vCNl93ucp9FkjYHIgCEzph/7TyvcWyjq9hyj47Uecl72tPeYcijpW5hY7JyPcZluvw10nlO6fVXso3VQAB+1nd17G6jdWlVxnF6xkulM+01TTOsMd21Rdom3XGsTxhsOa86XeZbGna3NtGGw9puLfOlppro+hb3u3me9kzdiImFTs3YtvBuVXKKpnXdv8I/LWCOugAAA23/AB9icMtRwa2pxg4x2Papva2V3Jdz03a/DQk/1Vfu+hH1UP8A4DHnLnJrnXWdej4a/mPh6tSIy+AAGdgdg8TxijYpfXqRi9O5a85+5as926enVFKNmX4sWK7v+MTP7fdZCKUY7MVuRfuRzOu+XofEJnbsldcKRhyOyqWOyO/WucK9lG6qAAAAAAAAAAAAAAAAAAAAAzcE65ocWHqR6t9eEbL7vc5T6LJGwORAHzUnCnTc6skklvb6NPMS+0xMzpHFWvFKdCliVWlZz2qaqSUGnqnFSey9fw0NfriIqmI4Ov49VdVmiq5GlUxGvPTexjyzAAAAAAAAAAAAAbfyVq1/xbGpd1VFxhJ09XprN6R0XnsufwJWHp73eoPaSbn9DMURrrMa8uPrEO4Fw5wAQmduyV1wpGHI7KpY7I79a5wr2UbqoAAAAAAAAAAAAAAAAAAAADNwTrmhxYepHq314Rsvu9zlPoskbA5EAcy5UMBxyvrfW93OtQW90v8A5+aiklKPnpqu/Xeyuy7Vyf1ROseTcfZ3PxKNLVVMU1/5efznhPw4T4eTlpXN1AAAAAAAAAAAAAAfdCjVuKyo0KblKT0UYrVt+CQiJmdIeK66aKZqqnSI8XdMh4PjGFYbpjOISm2t1JtNU/La6dfJPZXn0lzjW66Kf1z8nNds5mLkXf8Aj0RGn93DX5cPtrybQSVMhM7dkrrhSMOR2VSx2R361zhXso3VQAAAAAAAAAAAAAAAAAAAAGbgnXNDiw9SPVvrwjZfd7nKfRZI2ByIAAc8zvyeU75yxDAoKNTplS6Iz84+Evk/Lvg5GJFX6qOPk2vZHtDVa0s5M60+FXjHPzj7x8XJatKpRqulWpuMk9HFrRp96a8SrmJjdLeaaqaoiqmdYl8h6AAAAAAAAAADOwfCb3Gr5WeH0XKT6fCK75Sfcj3RbqrnSlGysu1i25uXZ0j1+EfF2vJ+TbLLdH2n/krNc6o10fdgu5fN/JW9jHptR8XOtq7Zu51WnCiOEfmfj9o+7ZiQpwCEzt2SuuFIw5HZVLHZHfrXOFeyjdVAAAAAAAAAAAAAAAAAAAAAZuCdc0OLD1I9W+vCNl93ucp9FkjYHIgAAA1fOWTLPMlL2sNKddLm1Etz+7Nd68+lfJxr+NTdjXxXWyts3cGrozvo8vzH80n7uKYvhd5g987PEKLjJfBrulF96KiuiqidKnRMXKtZNuLlqdYn+aT8WGeUgAAAAAAAAn8p5Uvsy3OlBbNOL59VrcvJeMtO746GazYquzu4Kvae1bODR+rfVPCn+cI/kO24BgdhgFirXD6Wi/zSf1pPxk/7S7i4t2qbcaUuc5udezLnvLs8o8I5JMyIYAAhM7dkrrhSMOR2VSx2R361zhXso3VQAAAAAAAAAAAAAAAAAAAAGbgnXNDiw9SPVvrwjZfd7nKfRZI2ByIAAAAEVmLAbDH7B21/T6Ndma+tB+Kfw3dDMd21TcjSpNwc+9h3OnannHhKu01sycdddO9dBQusROsavA+gAAAAATWTcKoY1mOlYXc9ISbctHo2oxb2V+On5mWxbiu5FMq7auXXi4ld2iN8afedHf7O1oWVtG2tKKhCK0UUtyLymmKY0hy67dru1zXXOsz4v2PrGAAAEJnbsldcKRhyOyqWOyO/WucK9lG6qAAAAAAAAAAAAAAAAAAAAAzcE65ocWHqR6t9eEbL7vc5T6LJGwORAAAAAiM23FzbZcrysqM51HDZhGEW5ay5uqS8NdfcYr8zFudOKfsy3RXl0RcmIp11nXdG7f8Afg4vbZJzLcx1p4TNfvOMflJoqYxrs/2uhXNt4Fvjdj5az6RKXtuS7H6ujrVKMPHWbb+UWvmZYwbk8dEC57UYVPViqfl+8wmLbkkfTdYx7o0/6uX9DLGB51IFz2t/wtfWf+vyj86ZAtcAwT9oWl5OTjJKSnpvTem7RbnqY7+JFujpRKVsnb9zMyPc10RGuumnwStlyV2VfDqdSriM1UlFOWiTjq1rol06e8y04NM0xOu9Cu+1V2i7VTFuOjE7uOrEuuSW6iv+0xaEn3KUHH5pyPE4E+FTPb9rbc9e1Mcp1/EIe75NMx0FrSpU6n7lRfq2TFVhXY+Kfa9pcGvjM084/bVi2GAZkwHFqV9LCKr9nNSexHa1Se9c3XpWqPNNq7bqiro8Ga9n4OZYrtRdp/VExvnTlx0d3i1JaounM5jR6AAAAITO3ZK64UjDkdlUsdkd+tc4V7KN1UAAAAAAAAAAAAAAAAAAAABm4J1zQ4sPUj1b68I2X3e5yn0WSNgciAAAAAAAAAGm8rM1HKDXjUgvzf8AQiZvZNg9madc6PhEtnwmW3hVGfjTg/5USaOrCmyo0vVx8Z9WWemAAAAAAAAAhM7dkrrhSMOR2VSx2R361zhXso3VQAAAAAAAAAAAAAAAAAAAAGbgnXNDiw9SPVvrwjZfd7nKfRZI2ByIAAAAAAAAAaJyxz2csU4+NePoqELO7OObZvZWNcyqf9Z9YbXl2W1l+2l40KfoiSbXUp5Qo86NMq7H+1XqkDIigAAAAAAAEJnbsldcKRhyOyqWOyO/WucK9lG6qAAAAAAAAAAAAAAAAAAAAAzcE65ocWHqR6t9eEbL7vc5T6LJGwORAAAAAAAAADn/ACzS0wGjDxra/CEv+SDn9SObafZSP+TXP+v5hteVHrle1/09P0RJNns6eUKPaXfLv/1V6ylTKhAAAAAAAAEJnbsldcKRhyOyqWOyO/WucK9lG6qAAAAAAAAAAAAAAAAAAAAAzcE65ocWHqR6t9eEbL7vc5T6LJGwORAAAAAAAAADU+ULLd9mWzpULCpTjsTcnttru0WmkX5kXJs1XYiKV5sPaVnBuV13YmdY03afmYT2BWdTD8Fo2Vdpyp04wbXRqkk9Ny3Ge3TNNERPgrMy9TeyK7lPCqZn6yzj2jAAAAAAAAEJnbsldcKRhyOyqWOyO/WucK9lG6qAAAAAAAAAAAAAAAAAAAAAzcE65ocWHqR6t9eEbL7vc5T6LJGwORAAAAAAAAAAAAAAAAAAAAAITO3ZK64UjDkdlUsdkd+tc4V7KN1UAAAAAAAA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71448" y="3273210"/>
            <a:ext cx="2057945" cy="13826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b="1" u="sng" dirty="0" smtClean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solidFill>
                  <a:srgbClr val="000000"/>
                </a:solidFill>
                <a:latin typeface="Calibri" pitchFamily="34" charset="0"/>
              </a:rPr>
              <a:t>Friday 27</a:t>
            </a:r>
            <a:r>
              <a:rPr lang="en-US" sz="1000" baseline="30000" dirty="0" smtClean="0">
                <a:solidFill>
                  <a:srgbClr val="000000"/>
                </a:solidFill>
                <a:latin typeface="Calibri" pitchFamily="34" charset="0"/>
              </a:rPr>
              <a:t>th</a:t>
            </a:r>
            <a:r>
              <a:rPr lang="en-US" sz="1000" dirty="0" smtClean="0">
                <a:solidFill>
                  <a:srgbClr val="000000"/>
                </a:solidFill>
                <a:latin typeface="Calibri" pitchFamily="34" charset="0"/>
              </a:rPr>
              <a:t> May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solidFill>
                  <a:srgbClr val="000000"/>
                </a:solidFill>
                <a:latin typeface="Calibri" pitchFamily="34" charset="0"/>
              </a:rPr>
              <a:t>Non uniform day : Come in anything red, white and blue!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solidFill>
                  <a:srgbClr val="000000"/>
                </a:solidFill>
                <a:latin typeface="Calibri" pitchFamily="34" charset="0"/>
              </a:rPr>
              <a:t>School lunch outside street party style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solidFill>
                  <a:srgbClr val="000000"/>
                </a:solidFill>
                <a:latin typeface="Calibri" pitchFamily="34" charset="0"/>
              </a:rPr>
              <a:t>Queen Jubilee group activities across the day </a:t>
            </a:r>
            <a:endParaRPr lang="en-US" sz="10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9" name="Snip Diagonal Corner Rectangle 21"/>
          <p:cNvSpPr>
            <a:spLocks noChangeArrowheads="1"/>
          </p:cNvSpPr>
          <p:nvPr/>
        </p:nvSpPr>
        <p:spPr bwMode="auto">
          <a:xfrm>
            <a:off x="6832521" y="2358590"/>
            <a:ext cx="2055812" cy="314154"/>
          </a:xfrm>
          <a:custGeom>
            <a:avLst/>
            <a:gdLst>
              <a:gd name="T0" fmla="*/ 2055812 w 2055812"/>
              <a:gd name="T1" fmla="*/ 126207 h 252947"/>
              <a:gd name="T2" fmla="*/ 1027906 w 2055812"/>
              <a:gd name="T3" fmla="*/ 252413 h 252947"/>
              <a:gd name="T4" fmla="*/ 0 w 2055812"/>
              <a:gd name="T5" fmla="*/ 126207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8 h 252947"/>
              <a:gd name="T14" fmla="*/ 2034733 w 2055812"/>
              <a:gd name="T15" fmla="*/ 231869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A237FF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Art/D&amp;T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855668" y="2653743"/>
            <a:ext cx="2057400" cy="10476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r>
              <a:rPr lang="en-GB" sz="1000" dirty="0" smtClean="0">
                <a:solidFill>
                  <a:schemeClr val="tx1"/>
                </a:solidFill>
              </a:rPr>
              <a:t>Art work linked to History and English links</a:t>
            </a:r>
          </a:p>
          <a:p>
            <a:pPr algn="ctr" defTabSz="457200">
              <a:defRPr/>
            </a:pPr>
            <a:endParaRPr lang="en-GB" sz="1000" dirty="0">
              <a:solidFill>
                <a:schemeClr val="tx1"/>
              </a:solidFill>
            </a:endParaRPr>
          </a:p>
          <a:p>
            <a:pPr algn="ctr" defTabSz="457200">
              <a:defRPr/>
            </a:pPr>
            <a:r>
              <a:rPr lang="en-GB" sz="1000" dirty="0" smtClean="0">
                <a:solidFill>
                  <a:schemeClr val="tx1"/>
                </a:solidFill>
              </a:rPr>
              <a:t>Nantwich Education Partnership Timeline display for Pockets in Nantwich  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1" name="Snip Diagonal Corner Rectangle 18"/>
          <p:cNvSpPr>
            <a:spLocks noChangeArrowheads="1"/>
          </p:cNvSpPr>
          <p:nvPr/>
        </p:nvSpPr>
        <p:spPr bwMode="auto">
          <a:xfrm>
            <a:off x="6875462" y="5245566"/>
            <a:ext cx="2039242" cy="343674"/>
          </a:xfrm>
          <a:custGeom>
            <a:avLst/>
            <a:gdLst>
              <a:gd name="T0" fmla="*/ 2055813 w 2055812"/>
              <a:gd name="T1" fmla="*/ 177801 h 252947"/>
              <a:gd name="T2" fmla="*/ 1027907 w 2055812"/>
              <a:gd name="T3" fmla="*/ 355600 h 252947"/>
              <a:gd name="T4" fmla="*/ 0 w 2055812"/>
              <a:gd name="T5" fmla="*/ 177801 h 252947"/>
              <a:gd name="T6" fmla="*/ 1027907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BCFF31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>
              <a:defRPr/>
            </a:pPr>
            <a:r>
              <a:rPr lang="en-GB" sz="1200" dirty="0">
                <a:solidFill>
                  <a:srgbClr val="FFFFFF"/>
                </a:solidFill>
                <a:latin typeface="+mn-lt"/>
                <a:ea typeface="+mn-ea"/>
              </a:rPr>
              <a:t>Music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875462" y="5589240"/>
            <a:ext cx="2057400" cy="10081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r>
              <a:rPr lang="en-GB" sz="1000" dirty="0" smtClean="0">
                <a:solidFill>
                  <a:schemeClr val="tx1"/>
                </a:solidFill>
                <a:latin typeface="Calibri" pitchFamily="34" charset="0"/>
              </a:rPr>
              <a:t>National Anthem:</a:t>
            </a:r>
          </a:p>
          <a:p>
            <a:pPr algn="ctr" defTabSz="457200">
              <a:defRPr/>
            </a:pPr>
            <a:r>
              <a:rPr lang="en-GB" sz="1000" dirty="0" smtClean="0">
                <a:solidFill>
                  <a:schemeClr val="tx1"/>
                </a:solidFill>
                <a:latin typeface="Calibri" pitchFamily="34" charset="0"/>
              </a:rPr>
              <a:t>To </a:t>
            </a: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understand the purpose of a National Anthem</a:t>
            </a: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To reflect on how past history shapes our future</a:t>
            </a:r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026" name="AutoShape 2" descr="Image result for a bag for lif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3D51E5B5-7EF0-4020-BEA7-2C0580151B9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90" y="49150"/>
            <a:ext cx="907877" cy="858426"/>
          </a:xfrm>
          <a:prstGeom prst="rect">
            <a:avLst/>
          </a:prstGeom>
          <a:noFill/>
        </p:spPr>
      </p:pic>
      <p:sp>
        <p:nvSpPr>
          <p:cNvPr id="27" name="Snip Diagonal Corner Rectangle 15"/>
          <p:cNvSpPr>
            <a:spLocks noChangeArrowheads="1"/>
          </p:cNvSpPr>
          <p:nvPr/>
        </p:nvSpPr>
        <p:spPr bwMode="auto">
          <a:xfrm>
            <a:off x="173037" y="3121022"/>
            <a:ext cx="2055812" cy="288291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 smtClean="0">
                <a:solidFill>
                  <a:schemeClr val="lt1"/>
                </a:solidFill>
              </a:rPr>
              <a:t>Street Party Day 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Snip Diagonal Corner Rectangle 10"/>
          <p:cNvSpPr>
            <a:spLocks noChangeArrowheads="1"/>
          </p:cNvSpPr>
          <p:nvPr/>
        </p:nvSpPr>
        <p:spPr bwMode="auto">
          <a:xfrm>
            <a:off x="157955" y="4747323"/>
            <a:ext cx="2084387" cy="288032"/>
          </a:xfrm>
          <a:custGeom>
            <a:avLst/>
            <a:gdLst>
              <a:gd name="T0" fmla="*/ 2084387 w 2055812"/>
              <a:gd name="T1" fmla="*/ 127001 h 252947"/>
              <a:gd name="T2" fmla="*/ 1042194 w 2055812"/>
              <a:gd name="T3" fmla="*/ 254000 h 252947"/>
              <a:gd name="T4" fmla="*/ 0 w 2055812"/>
              <a:gd name="T5" fmla="*/ 127001 h 252947"/>
              <a:gd name="T6" fmla="*/ 1042194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History/Geography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28" name="Picture 4" descr="Queen Elizabeth's Platinum Jubilee marks 70 years on the throne | Fox New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859212"/>
            <a:ext cx="2271251" cy="1608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he Queen Elizabeth II Platinum Jubilee Commemorativ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625" y="2369234"/>
            <a:ext cx="1182151" cy="1608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lag of the United Kingdom - Wikipedi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734" y="3462782"/>
            <a:ext cx="2230497" cy="1268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6" descr="The Queen Elizabeth II Platinum Jubilee Commemorativ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8948" y="2314392"/>
            <a:ext cx="1225886" cy="1608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5129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2073</TotalTime>
  <Words>305</Words>
  <Application>Microsoft Office PowerPoint</Application>
  <PresentationFormat>On-screen Show (4:3)</PresentationFormat>
  <Paragraphs>64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ＭＳ Ｐゴシック</vt:lpstr>
      <vt:lpstr>Arial</vt:lpstr>
      <vt:lpstr>Calibri</vt:lpstr>
      <vt:lpstr>Office Theme</vt:lpstr>
      <vt:lpstr>PowerPoint Presentation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Torrie</dc:creator>
  <cp:lastModifiedBy>sch8753543</cp:lastModifiedBy>
  <cp:revision>54</cp:revision>
  <cp:lastPrinted>2021-12-07T12:00:58Z</cp:lastPrinted>
  <dcterms:created xsi:type="dcterms:W3CDTF">2014-01-12T15:09:39Z</dcterms:created>
  <dcterms:modified xsi:type="dcterms:W3CDTF">2022-05-03T10:58:00Z</dcterms:modified>
</cp:coreProperties>
</file>