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5" r:id="rId13"/>
    <p:sldId id="266" r:id="rId14"/>
    <p:sldId id="268" r:id="rId15"/>
    <p:sldId id="269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96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6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2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7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8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8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92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0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92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4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19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F408-90E9-4D40-825B-2258605C6B81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8C857-68CC-491D-960F-70E17A02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38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bookfinder.co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1500" dirty="0">
                <a:latin typeface="Twinkl Cursive Looped" panose="02000000000000000000" pitchFamily="2" charset="0"/>
              </a:rPr>
              <a:t/>
            </a:r>
            <a:br>
              <a:rPr lang="en-GB" sz="11500" dirty="0">
                <a:latin typeface="Twinkl Cursive Looped" panose="02000000000000000000" pitchFamily="2" charset="0"/>
              </a:rPr>
            </a:br>
            <a:r>
              <a:rPr lang="en-GB" sz="11500" dirty="0" smtClean="0">
                <a:latin typeface="Twinkl Cursive Looped" panose="02000000000000000000" pitchFamily="2" charset="0"/>
              </a:rPr>
              <a:t>Accelerated </a:t>
            </a:r>
            <a:r>
              <a:rPr lang="en-GB" sz="11500" dirty="0" smtClean="0">
                <a:latin typeface="Twinkl Cursive Looped" panose="02000000000000000000" pitchFamily="2" charset="0"/>
              </a:rPr>
              <a:t>Reader (AR</a:t>
            </a:r>
            <a:r>
              <a:rPr lang="en-GB" sz="11500" dirty="0" smtClean="0">
                <a:latin typeface="Twinkl Cursive Looped" panose="02000000000000000000" pitchFamily="2" charset="0"/>
              </a:rPr>
              <a:t>)</a:t>
            </a:r>
            <a:endParaRPr lang="en-GB" sz="11500" dirty="0">
              <a:latin typeface="Twinkl Cursive Looped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4941168"/>
            <a:ext cx="6400800" cy="17526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5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30"/>
          <a:stretch/>
        </p:blipFill>
        <p:spPr bwMode="auto">
          <a:xfrm>
            <a:off x="546957" y="836712"/>
            <a:ext cx="8050085" cy="528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6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9"/>
          <a:stretch/>
        </p:blipFill>
        <p:spPr bwMode="auto">
          <a:xfrm>
            <a:off x="546957" y="548680"/>
            <a:ext cx="8050085" cy="557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0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7" b="150"/>
          <a:stretch/>
        </p:blipFill>
        <p:spPr bwMode="auto">
          <a:xfrm>
            <a:off x="395537" y="404664"/>
            <a:ext cx="828092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5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23"/>
          <a:stretch/>
        </p:blipFill>
        <p:spPr bwMode="auto">
          <a:xfrm>
            <a:off x="546957" y="404664"/>
            <a:ext cx="8050085" cy="590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Twinkl Cursive Looped" panose="02000000000000000000" pitchFamily="2" charset="0"/>
              </a:rPr>
              <a:t>This programme is not just for those who seem to be struggling with spelling and reading.</a:t>
            </a:r>
          </a:p>
          <a:p>
            <a:endParaRPr lang="en-GB" sz="3600" dirty="0">
              <a:latin typeface="Twinkl Cursive Looped" panose="02000000000000000000" pitchFamily="2" charset="0"/>
            </a:endParaRPr>
          </a:p>
          <a:p>
            <a:r>
              <a:rPr lang="en-GB" sz="3600" dirty="0" smtClean="0">
                <a:latin typeface="Twinkl Cursive Looped" panose="02000000000000000000" pitchFamily="2" charset="0"/>
              </a:rPr>
              <a:t>It has also successful with aiding the progress of spelling more complex words and increasing pace and fluency when reading.</a:t>
            </a:r>
            <a:endParaRPr lang="en-GB" sz="36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 dirty="0" smtClean="0">
                <a:latin typeface="Twinkl Cursive Looped" panose="02000000000000000000" pitchFamily="2" charset="0"/>
              </a:rPr>
              <a:t>Any questions?</a:t>
            </a:r>
            <a:endParaRPr lang="en-GB" sz="8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5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04656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Twinkl Cursive Looped" panose="02000000000000000000" pitchFamily="2" charset="0"/>
              </a:rPr>
              <a:t>There are iPads set up around the room for you to have a go at IDL if you would like.</a:t>
            </a:r>
          </a:p>
          <a:p>
            <a:endParaRPr lang="en-GB" sz="4000" dirty="0">
              <a:latin typeface="Twinkl Cursive Looped" panose="02000000000000000000" pitchFamily="2" charset="0"/>
            </a:endParaRPr>
          </a:p>
          <a:p>
            <a:r>
              <a:rPr lang="en-GB" sz="4000" dirty="0" smtClean="0">
                <a:latin typeface="Twinkl Cursive Looped" panose="02000000000000000000" pitchFamily="2" charset="0"/>
              </a:rPr>
              <a:t>There are also a selection of computers set up with example AR reader tests for you to have a go at.</a:t>
            </a:r>
            <a:endParaRPr lang="en-GB" sz="40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What is Accelerated Reader?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It is a computer program that helps teachers monitor and manage children’s independent reading practice.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It enables your child to be able to pick a book of their own choice, at their own level and read it at their own pace.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Sample Quiz Question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-2" t="247" r="14889" b="19545"/>
          <a:stretch/>
        </p:blipFill>
        <p:spPr bwMode="auto">
          <a:xfrm>
            <a:off x="395536" y="1412776"/>
            <a:ext cx="8424936" cy="47133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19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What is a book level?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Your child will by now have already sat </a:t>
            </a:r>
            <a:r>
              <a:rPr lang="en-GB" dirty="0" smtClean="0">
                <a:latin typeface="Twinkl Cursive Looped" panose="02000000000000000000" pitchFamily="2" charset="0"/>
              </a:rPr>
              <a:t>a </a:t>
            </a:r>
            <a:r>
              <a:rPr lang="en-GB" dirty="0" smtClean="0">
                <a:latin typeface="Twinkl Cursive Looped" panose="02000000000000000000" pitchFamily="2" charset="0"/>
              </a:rPr>
              <a:t>STAR </a:t>
            </a:r>
            <a:r>
              <a:rPr lang="en-GB" dirty="0" smtClean="0">
                <a:latin typeface="Twinkl Cursive Looped" panose="02000000000000000000" pitchFamily="2" charset="0"/>
              </a:rPr>
              <a:t>reading assessment </a:t>
            </a:r>
            <a:r>
              <a:rPr lang="en-GB" dirty="0" smtClean="0">
                <a:latin typeface="Twinkl Cursive Looped" panose="02000000000000000000" pitchFamily="2" charset="0"/>
              </a:rPr>
              <a:t>quiz or will be likely to sit one soon. </a:t>
            </a:r>
            <a:r>
              <a:rPr lang="en-GB" dirty="0" smtClean="0">
                <a:latin typeface="Twinkl Cursive Looped" panose="02000000000000000000" pitchFamily="2" charset="0"/>
              </a:rPr>
              <a:t>This tests your child’s comprehension skills, understanding of vocabulary and grammar.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At the end of the assessment your child will be </a:t>
            </a:r>
            <a:r>
              <a:rPr lang="en-GB" dirty="0" smtClean="0">
                <a:latin typeface="Twinkl Cursive Looped" panose="02000000000000000000" pitchFamily="2" charset="0"/>
              </a:rPr>
              <a:t> given a ZPD </a:t>
            </a:r>
            <a:r>
              <a:rPr lang="en-GB" dirty="0" smtClean="0">
                <a:latin typeface="Twinkl Cursive Looped" panose="02000000000000000000" pitchFamily="2" charset="0"/>
              </a:rPr>
              <a:t>range (book level) – this is the level of books that they ideally should be reading.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Daily Reading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Children should be reading between </a:t>
            </a:r>
            <a:r>
              <a:rPr lang="en-GB" dirty="0" smtClean="0">
                <a:latin typeface="Twinkl Cursive Looped" panose="02000000000000000000" pitchFamily="2" charset="0"/>
              </a:rPr>
              <a:t>30</a:t>
            </a:r>
            <a:r>
              <a:rPr lang="en-GB" dirty="0" smtClean="0">
                <a:latin typeface="Twinkl Cursive Looped" panose="02000000000000000000" pitchFamily="2" charset="0"/>
              </a:rPr>
              <a:t> </a:t>
            </a:r>
            <a:r>
              <a:rPr lang="en-GB" dirty="0" smtClean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45</a:t>
            </a:r>
            <a:r>
              <a:rPr lang="en-GB" dirty="0" smtClean="0">
                <a:latin typeface="Twinkl Cursive Looped" panose="02000000000000000000" pitchFamily="2" charset="0"/>
              </a:rPr>
              <a:t> </a:t>
            </a:r>
            <a:r>
              <a:rPr lang="en-GB" dirty="0" smtClean="0">
                <a:latin typeface="Twinkl Cursive Looped" panose="02000000000000000000" pitchFamily="2" charset="0"/>
              </a:rPr>
              <a:t>minutes everyday. (School sets aside at least 20 minutes a day so we encourage parents to match that time).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Once your child has completed reading a book they will go to the computer and complete a comprehension quiz about that book. Children have a target of maintaining a 85% comprehension rate as this sees the greatest gains.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Points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Every time your child reads a book and completes a test they will earn points.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The amount of points your child earns is dependant upon the difficulty/length of the book.</a:t>
            </a:r>
          </a:p>
          <a:p>
            <a:pPr marL="0" indent="0">
              <a:buNone/>
            </a:pPr>
            <a:endParaRPr lang="en-GB" dirty="0" smtClean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Twinkl Cursive Looped" panose="02000000000000000000" pitchFamily="2" charset="0"/>
              </a:rPr>
              <a:t>For example </a:t>
            </a:r>
          </a:p>
          <a:p>
            <a:pPr marL="0" indent="0">
              <a:buNone/>
            </a:pPr>
            <a:r>
              <a:rPr lang="en-GB" dirty="0" smtClean="0">
                <a:latin typeface="Twinkl Cursive Looped" panose="02000000000000000000" pitchFamily="2" charset="0"/>
              </a:rPr>
              <a:t>Horrid Henry’s Birthday Party has a book level of 2.8 and is worth 0.5 points. </a:t>
            </a:r>
          </a:p>
          <a:p>
            <a:pPr marL="0" indent="0">
              <a:buNone/>
            </a:pPr>
            <a:r>
              <a:rPr lang="en-GB" dirty="0" smtClean="0">
                <a:latin typeface="Twinkl Cursive Looped" panose="02000000000000000000" pitchFamily="2" charset="0"/>
              </a:rPr>
              <a:t>The Witches has a book level of 4.7 and is worth 5 points.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6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How can you help?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Daily reading with questioning at home with your child.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You can check to see if any of your child’s books at home are on their book level by going to </a:t>
            </a:r>
            <a:r>
              <a:rPr lang="en-GB" dirty="0" smtClean="0">
                <a:latin typeface="Twinkl Cursive Looped" panose="02000000000000000000" pitchFamily="2" charset="0"/>
                <a:hlinkClick r:id="rId2"/>
              </a:rPr>
              <a:t>www.arbookfinder.co.uk</a:t>
            </a:r>
            <a:endParaRPr lang="en-GB" dirty="0" smtClean="0">
              <a:latin typeface="Twinkl Cursive Looped" panose="02000000000000000000" pitchFamily="2" charset="0"/>
            </a:endParaRPr>
          </a:p>
          <a:p>
            <a:endParaRPr lang="en-GB" dirty="0" smtClean="0"/>
          </a:p>
          <a:p>
            <a:r>
              <a:rPr lang="en-GB" dirty="0" smtClean="0">
                <a:latin typeface="Twinkl Cursive Looped" panose="02000000000000000000" pitchFamily="2" charset="0"/>
              </a:rPr>
              <a:t>Alternatively you can find new books according to your child’s interests by using the website and selecting advance book search.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30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IDL?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94119" y="1416052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Twinkl Cursive Looped" panose="02000000000000000000" pitchFamily="2" charset="0"/>
              </a:rPr>
              <a:t>IDL is a multi sensory spelling and reading programme</a:t>
            </a:r>
            <a:r>
              <a:rPr lang="en-GB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Twinkl Cursive Looped" panose="02000000000000000000" pitchFamily="2" charset="0"/>
              </a:rPr>
              <a:t>It was specifically designed as an intervention to help dyslexic children with reading and writing. However we have found (and lots of other schools around the country) that it is a really effective whole school approach to spelling that shows good results.</a:t>
            </a:r>
            <a:endParaRPr lang="en-GB" sz="32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use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It is an iPad or something similar app which can be used at both home and school.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Your child will have already done an initial assessment. This then allows your child to be given a programme tailored to their needs and requirements.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516</Words>
  <Application>Microsoft Office PowerPoint</Application>
  <PresentationFormat>On-screen Show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Accelerated Reader (AR)</vt:lpstr>
      <vt:lpstr>What is Accelerated Reader?</vt:lpstr>
      <vt:lpstr>Sample Quiz Question</vt:lpstr>
      <vt:lpstr>What is a book level?</vt:lpstr>
      <vt:lpstr>Daily Reading</vt:lpstr>
      <vt:lpstr>Points</vt:lpstr>
      <vt:lpstr>How can you help?</vt:lpstr>
      <vt:lpstr>What is IDL?</vt:lpstr>
      <vt:lpstr>How do you use it?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Accelerated Reader (AR)</dc:title>
  <dc:creator>teacher</dc:creator>
  <cp:lastModifiedBy>D Slater</cp:lastModifiedBy>
  <cp:revision>12</cp:revision>
  <dcterms:created xsi:type="dcterms:W3CDTF">2018-02-08T09:47:54Z</dcterms:created>
  <dcterms:modified xsi:type="dcterms:W3CDTF">2018-06-11T14:59:37Z</dcterms:modified>
</cp:coreProperties>
</file>