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6858000" cx="9144000"/>
  <p:notesSz cx="6797675" cy="9926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f9e9458b3c_0_0:notes"/>
          <p:cNvSpPr/>
          <p:nvPr>
            <p:ph idx="2" type="sldImg"/>
          </p:nvPr>
        </p:nvSpPr>
        <p:spPr>
          <a:xfrm>
            <a:off x="1133150" y="744475"/>
            <a:ext cx="4532100" cy="3722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f9e9458b3c_0_0:notes"/>
          <p:cNvSpPr txBox="1"/>
          <p:nvPr>
            <p:ph idx="1" type="body"/>
          </p:nvPr>
        </p:nvSpPr>
        <p:spPr>
          <a:xfrm>
            <a:off x="679750" y="4715125"/>
            <a:ext cx="5438100" cy="446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141288" y="271463"/>
            <a:ext cx="867886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Bridgemere CE Primary Curriculum   Year Group: Class One	      Term :  Autumn 1</a:t>
            </a:r>
            <a:endParaRPr/>
          </a:p>
        </p:txBody>
      </p:sp>
      <p:sp>
        <p:nvSpPr>
          <p:cNvPr id="85" name="Google Shape;85;p13"/>
          <p:cNvSpPr/>
          <p:nvPr/>
        </p:nvSpPr>
        <p:spPr>
          <a:xfrm>
            <a:off x="2374625" y="640800"/>
            <a:ext cx="3171300" cy="9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half term, our topic is</a:t>
            </a:r>
            <a:r>
              <a:rPr lang="en-GB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‘Just like me’.</a:t>
            </a:r>
            <a:endParaRPr sz="2500"/>
          </a:p>
        </p:txBody>
      </p:sp>
      <p:sp>
        <p:nvSpPr>
          <p:cNvPr id="86" name="Google Shape;86;p13"/>
          <p:cNvSpPr/>
          <p:nvPr/>
        </p:nvSpPr>
        <p:spPr>
          <a:xfrm>
            <a:off x="4602885" y="4890170"/>
            <a:ext cx="1847102" cy="415480"/>
          </a:xfrm>
          <a:custGeom>
            <a:rect b="b" l="l" r="r" t="t"/>
            <a:pathLst>
              <a:path extrusionOk="0" h="252947" w="2055812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635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Personal, Social and Emotional</a:t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4586242" y="5305650"/>
            <a:ext cx="1854979" cy="1415700"/>
          </a:xfrm>
          <a:prstGeom prst="rect">
            <a:avLst/>
          </a:prstGeom>
          <a:solidFill>
            <a:srgbClr val="E5DFE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Settling into a new class:</a:t>
            </a:r>
            <a:endParaRPr/>
          </a:p>
          <a:p>
            <a:pPr indent="-171450" lvl="0" marL="17145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b="0" i="1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I can follow routines</a:t>
            </a:r>
            <a:endParaRPr/>
          </a:p>
          <a:p>
            <a:pPr indent="-171450" lvl="0" marL="17145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b="0" i="1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can build new friendships with others and adults in school</a:t>
            </a:r>
            <a:endParaRPr/>
          </a:p>
          <a:p>
            <a:pPr indent="-171450" lvl="0" marL="17145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b="0" i="1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can manage my own needs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Feelings  and emotions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2438556" y="1719239"/>
            <a:ext cx="2055812" cy="287337"/>
          </a:xfrm>
          <a:custGeom>
            <a:rect b="b" l="l" r="r" t="t"/>
            <a:pathLst>
              <a:path extrusionOk="0" h="252947" w="2055812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E719C5"/>
          </a:solidFill>
          <a:ln>
            <a:noFill/>
          </a:ln>
          <a:effectLst>
            <a:outerShdw blurRad="635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</a:t>
            </a:r>
            <a:endParaRPr/>
          </a:p>
        </p:txBody>
      </p:sp>
      <p:sp>
        <p:nvSpPr>
          <p:cNvPr id="89" name="Google Shape;89;p13"/>
          <p:cNvSpPr/>
          <p:nvPr/>
        </p:nvSpPr>
        <p:spPr>
          <a:xfrm>
            <a:off x="2426950" y="2015744"/>
            <a:ext cx="2057400" cy="811780"/>
          </a:xfrm>
          <a:prstGeom prst="rect">
            <a:avLst/>
          </a:prstGeom>
          <a:solidFill>
            <a:srgbClr val="E5DFE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am Special: Why are we all different &amp; special? 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Harvest: Why do people of faith say thank you to God at Harvest time? 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113632" y="3556902"/>
            <a:ext cx="2173536" cy="355600"/>
          </a:xfrm>
          <a:custGeom>
            <a:rect b="b" l="l" r="r" t="t"/>
            <a:pathLst>
              <a:path extrusionOk="0" h="252947" w="2055812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>
            <a:outerShdw blurRad="635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Physical Development</a:t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86112" y="3914804"/>
            <a:ext cx="2201547" cy="2806546"/>
          </a:xfrm>
          <a:prstGeom prst="rect">
            <a:avLst/>
          </a:prstGeom>
          <a:solidFill>
            <a:srgbClr val="E5DFE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Gross Motor:</a:t>
            </a:r>
            <a:endParaRPr/>
          </a:p>
          <a:p>
            <a:pPr indent="-171450" lvl="0" marL="17145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b="0" i="1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can develop movement skills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Fine Motor:</a:t>
            </a:r>
            <a:endParaRPr/>
          </a:p>
          <a:p>
            <a:pPr indent="-171450" lvl="0" marL="17145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b="0" i="1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can use one handed tools and equipment </a:t>
            </a:r>
            <a:endParaRPr/>
          </a:p>
          <a:p>
            <a:pPr indent="-171450" lvl="0" marL="17145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b="0" i="1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can hold a pencil correctly </a:t>
            </a:r>
            <a:endParaRPr/>
          </a:p>
          <a:p>
            <a:pPr indent="-171450" lvl="0" marL="17145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b="0" i="1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can dress myself </a:t>
            </a:r>
            <a:endParaRPr/>
          </a:p>
          <a:p>
            <a:pPr indent="-107950" lvl="0" marL="17145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t/>
            </a:r>
            <a:endParaRPr b="0" i="1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Washing dolls in the water tray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Finger gym activities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Toothbrushes and toothpaste in the builders tray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Movements for parts of the body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Active 5- a new movement (hopping, skipping, jumping etc)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 special places photos to the wooden blocks to make buildings 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6543115" y="3966329"/>
            <a:ext cx="2483657" cy="2755021"/>
          </a:xfrm>
          <a:prstGeom prst="rect">
            <a:avLst/>
          </a:prstGeom>
          <a:solidFill>
            <a:srgbClr val="E5DFE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Ready Steady Write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Mixed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Ruby’s Worry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Sentences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Read Write Inc: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Set 1 Speedy Sounds</a:t>
            </a:r>
            <a:endParaRPr/>
          </a:p>
          <a:p>
            <a:pPr indent="-171450" lvl="0" marL="17145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b="0" i="1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know some of my letter sounds </a:t>
            </a:r>
            <a:endParaRPr/>
          </a:p>
          <a:p>
            <a:pPr indent="-171450" lvl="0" marL="17145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b="0" i="1" lang="en-GB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can use my letter sounds to write </a:t>
            </a:r>
            <a:endParaRPr/>
          </a:p>
        </p:txBody>
      </p:sp>
      <p:grpSp>
        <p:nvGrpSpPr>
          <p:cNvPr id="93" name="Google Shape;93;p13"/>
          <p:cNvGrpSpPr/>
          <p:nvPr/>
        </p:nvGrpSpPr>
        <p:grpSpPr>
          <a:xfrm>
            <a:off x="6516218" y="655405"/>
            <a:ext cx="2520278" cy="2917611"/>
            <a:chOff x="6473413" y="1230879"/>
            <a:chExt cx="2517393" cy="4925198"/>
          </a:xfrm>
        </p:grpSpPr>
        <p:sp>
          <p:nvSpPr>
            <p:cNvPr id="94" name="Google Shape;94;p13"/>
            <p:cNvSpPr/>
            <p:nvPr/>
          </p:nvSpPr>
          <p:spPr>
            <a:xfrm>
              <a:off x="6473413" y="1870847"/>
              <a:ext cx="2517393" cy="4285230"/>
            </a:xfrm>
            <a:prstGeom prst="rect">
              <a:avLst/>
            </a:prstGeom>
            <a:solidFill>
              <a:srgbClr val="E5DFE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NCETM- Mastering Number at Reception Weeks 1-5</a:t>
              </a:r>
              <a:endPara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Counting Skills</a:t>
              </a:r>
              <a:endPara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Subitising to 3</a:t>
              </a:r>
              <a:endPara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Composition of 3 and 4</a:t>
              </a:r>
              <a:endPara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Subiti</a:t>
              </a:r>
              <a:r>
                <a:rPr lang="en-GB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r>
                <a:rPr b="0" i="0" lang="en-GB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ing sounds and objects</a:t>
              </a:r>
              <a:endParaRPr b="0" i="0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Comparison of sets</a:t>
              </a:r>
              <a:endParaRPr b="0" i="1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1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Matching and sorting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Making comparisons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Making simple patterns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Measuring </a:t>
              </a:r>
              <a:r>
                <a:rPr lang="en-GB" sz="1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 feet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Who is the tallest in the class?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Days of the Week- Months of the Year- birthdays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1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6473413" y="1230879"/>
              <a:ext cx="2517393" cy="672422"/>
            </a:xfrm>
            <a:custGeom>
              <a:rect b="b" l="l" r="r" t="t"/>
              <a:pathLst>
                <a:path extrusionOk="0" h="252947" w="2055812">
                  <a:moveTo>
                    <a:pt x="0" y="0"/>
                  </a:moveTo>
                  <a:lnTo>
                    <a:pt x="2013653" y="0"/>
                  </a:lnTo>
                  <a:lnTo>
                    <a:pt x="2055812" y="42159"/>
                  </a:lnTo>
                  <a:lnTo>
                    <a:pt x="2055812" y="252947"/>
                  </a:lnTo>
                  <a:lnTo>
                    <a:pt x="42159" y="252947"/>
                  </a:lnTo>
                  <a:lnTo>
                    <a:pt x="0" y="210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90"/>
            </a:solidFill>
            <a:ln>
              <a:noFill/>
            </a:ln>
            <a:effectLst>
              <a:outerShdw blurRad="63500" rotWithShape="0" dir="5400000" dist="23000">
                <a:srgbClr val="000000">
                  <a:alpha val="34902"/>
                </a:srgbClr>
              </a:outerShdw>
            </a:effectLst>
          </p:spPr>
          <p:txBody>
            <a:bodyPr anchorCtr="0" anchor="ctr" bIns="45700" lIns="91425" spcFirstLastPara="1" rIns="91425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2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Maths</a:t>
              </a:r>
              <a:endParaRPr/>
            </a:p>
          </p:txBody>
        </p:sp>
      </p:grpSp>
      <p:sp>
        <p:nvSpPr>
          <p:cNvPr id="96" name="Google Shape;96;p13"/>
          <p:cNvSpPr/>
          <p:nvPr/>
        </p:nvSpPr>
        <p:spPr>
          <a:xfrm>
            <a:off x="2290763" y="225425"/>
            <a:ext cx="45624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97" name="Google Shape;97;p13"/>
          <p:cNvSpPr/>
          <p:nvPr/>
        </p:nvSpPr>
        <p:spPr>
          <a:xfrm>
            <a:off x="6533343" y="3626482"/>
            <a:ext cx="2503153" cy="360015"/>
          </a:xfrm>
          <a:custGeom>
            <a:rect b="b" l="l" r="r" t="t"/>
            <a:pathLst>
              <a:path extrusionOk="0" h="252947" w="2055812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FFBA2A"/>
          </a:solidFill>
          <a:ln>
            <a:noFill/>
          </a:ln>
          <a:effectLst>
            <a:outerShdw blurRad="635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Literacy </a:t>
            </a:r>
            <a:endParaRPr/>
          </a:p>
        </p:txBody>
      </p:sp>
      <p:sp>
        <p:nvSpPr>
          <p:cNvPr descr="data:image/jpeg;base64,/9j/4AAQSkZJRgABAQAAAQABAAD/2wCEAAkGBwgHBhQIBwgWFRUXFh0aFxYXFx8gGBocIB0ZIRoVGxgkHigiIx0xHCAVJD0rJSkrLi4uIB81ODMtNzQuMCsBCgoKDg0OGxAQGzcmICQ3MjEyLzc2LzE0NTcwMjc0LDQ0MC4sLSw0LC0vMCwvLzQ0LC0sLCw3LCwsLC00NC8sNv/AABEIAJ8BPgMBEQACEQEDEQH/xAAcAAEAAgMBAQEAAAAAAAAAAAAABQgEBgcBAgP/xABCEAACAQIDAwkEBwYFBQAAAAAAAQIDBAUGERIhcwciMTU2QVFhshOBkaEUMlJicbHCFXKSosHwFkJ0gtEjJDNDU//EABsBAQACAwEBAAAAAAAAAAAAAAAEBQMGBwIB/8QANxEBAAEDAQQHBwMEAgMAAAAAAAECAwQRBSExcRIyMzRBUbEGE2GBkaHBItHwFEJSYiThFUNy/9oADAMBAAIRAxEAPwDUTXXZgAAAAAAAABm4J1zQ4sPUj1b68I2X3e5yn0WSNgciAAAAAAAAAAAAAAAAAAAAAQmduyV1wpGHI7KpY7I79a5wr2UbqoAAAAAAAAAAAAAAAAAAAADNwTrmhxYepHq314Rsvu9zlPoskbA5EAAAAAAAAAPJSjCO1OWi8WH2ImZ0h6HwAAAAAAAAAQmduyV1wpGHI7KpY7I79a5wr2UbqoAAAAAAAAAAAAAAAAAAAADNwTrmhxYepHq314Rsvu9zlPoskbA5EAAAAAAAAAObcruYHRoRwS2nvlpOpp3RT5sfe1r7l4lfm3dI6ENu9l9n9KqcquN0bo5+M/KN3znybPkTHv2/gEa9SX/UhzKn7y/ze9aP8dV3EnHu+8o18VNtnA/o8maY6s745eXy4NiM6qAAAAAAAAITO3ZK64UjDkdlUsdkd+tc4V7KN1UAAAAAAAAAAAAAAAAAAAABm4J1zQ4sPUj1b68I2X3e5yn0WSNgciAAAAAAAAMXFL+hheHVL66lpGEW35+CXm3oveea64opmqWfGsV5F2m1RxmdP5yV1xbEK+K4lUv7p86ctX5eEV5JaL3FDXXNdU1S6vjY9GPaptUcIj+fVPcneP8A7Cx9KtPSlV0hU8F9mfufybM2Ld93Xv4Srdu7P/q8aejH6qd8fmPn66O7F05mAAAAAAAAQmduyV1wpGHI7KpY7I79a5wr2UbqoAAAAAAAAAAAAAAAAAAAADNwTrmhxYepHq314Rsvu9zlPoskbA5EAAAAABi4pbfTMNq2uv14Sj8U1qea46VMwzY933V6mvymJ+kuP5d5R8VwvShiK9vTW7nPSovwn3/7tfxRVWsyujdVvhvuf7OY2R+q1+ir4cPp+30e57zzHMVrCysKMoU09qe1prJ9y0Ta2Vvfm9OjQZOV7yOjTwNjbDnCrm7dmJq4Rp4fXxn+cWkkRsYB0vBOVCFlgkba/s51KsI7KkmtmSX1XJvenppruevSWFvN6NGlUb2n5nsvN3Imu3XEUzv08Y89PDTy3x5MPB8z4vmzN9vbXNbYpe02vZQ3R0gnLnd8vqrp3eSPFF6u9diJ4JGVszG2dg3K6I1q006U8d+7d5cfB2AtWggAAAAAQmduyV1wpGHI7KpY7I79a5wr2UbqoAAAAAAAAAAAAAAAAAAAADNwTrmhxYepHq314Rsvu9zlPoskbA5EAAAAAAArpmm0djmO4ttnTSrLT8G24/Joob1PRuTDrOzrvvcS3X5xH18fuizGmgAABvnI9aOtmKdy47qdJ/GTSXy2ybg063Jnyax7U3eji00f5T9oj99HYy1aAAAAAABCZ27JXXCkYcjsqljsjv1rnCvZRuqgAAAAAAAAAAAAAAAAAAAAM3BOuaHFh6kerfXhGy+73OU+iyRsDkQAAAANZwnOFnf5jr4LNqMoTcab7p7K5y/eUlL8UR6Mimq5NC4ytj3bOJbyY3xMaz8NeHy00+bZiQp3EeVi0Vtm6VVf+ynCf5x/SU+bTpd183RvZq708GKf8ZmPz+WnEVsAAAAdZ5GLRQwy4vPtVFD+GOv6yzwKf0zLRfay7ret2/KJn6z/ANOitpLVsntTje1vAc32mOZgrYbZ7404Jxn9tp6Ta+7vhp72R7eRTcrmmPBcZuyLuJi0XrnGqd8eXl8+OrZSQpwAAAhM7dkrrhSMOR2VSx2R361zhXso3VQAAAAAAAAAAAAAAAAAAAAGbgnXNDiw9SPVvrwjZfd7nKfRZI2ByIA0flSucTwyxo4lhd5OnszcJqL3NSWqco9D0cWt/iQ8yqumIqplsns5ax79yuzeoidY1jX4cdJ4+P2aZY8puYLbRXDp1V96Gj+MWl8iJTm3I472wXvZnCr6utPKf31TkOVpO2l7TCNJ6c3SprHXz5qaXxM39fu6qtn2Snpxpd3eO7f6uZ/SK30j6T7R7e1tbSej2tddrXx13lfrOurcfd09DoabuGnwdr5P84QzBafRbySVxBb/AL6+2l4+K/tW+Nke8jSeLnW29jzh1+8t9nP2+H7IDlptHpbXkV9uDf8AC4/rMGfT1ZWnsld7W3yn8T+HLyuboAAAHeOTa0dpk6gpLfLam/8AdJ6fy7JdYlOlqHMtv3feZ9enhpH0jf8AfVqPKZnP27lgmE1eb0Vpp/W8aafh4+PR0a6xcvJ1/RT8177P7G6GmVfjf/bHl8efl5ceWlZXxqpl/GoYhCG0lqpR102otaNa/B/ikQ7Nz3dcVNi2jhRmY9VmZ014T5TDeL7lam9Vh+FJeDqT1/lSX5kyrP8A8Ya3Z9ko/wDbc+kfmf2a9fcouZLvdC6jTXhTgvzer+ZgqzLs+Oi1s+zuBb409LnP7aR9nW8oU7mnlug76vKdSUNuUptuWsudpv8ABNL3FpYifdxrxaLtSq3OXX7uIimJ0iI4bt334pgyoCEzt2SuuFIw5HZVLHZHfrXOFeyjdVAAAAAAAAAAAAAAAAAAAAAZuCdc0OLD1I9W+vCNl93ucp9FkjYHIgCEzph/7TyvcWyjq9hyj47Uecl72tPeYcijpW5hY7JyPcZluvw10nlO6fVXso3VQAB+1nd17G6jdWlVxnF6xkulM+01TTOsMd21Rdom3XGsTxhsOa86XeZbGna3NtGGw9puLfOlppro+hb3u3me9kzdiImFTs3YtvBuVXKKpnXdv8I/LWCOugAAA23/AB9icMtRwa2pxg4x2Papva2V3Jdz03a/DQk/1Vfu+hH1UP8A4DHnLnJrnXWdej4a/mPh6tSIy+AAGdgdg8TxijYpfXqRi9O5a85+5as926enVFKNmX4sWK7v+MTP7fdZCKUY7MVuRfuRzOu+XofEJnbsldcKRhyOyqWOyO/WucK9lG6qAAAAAAAAAAAAAAAAAAAAAzcE65ocWHqR6t9eEbL7vc5T6LJGwORAHzUnCnTc6skklvb6NPMS+0xMzpHFWvFKdCliVWlZz2qaqSUGnqnFSey9fw0NfriIqmI4Ov49VdVmiq5GlUxGvPTexjyzAAAAAAAAAAAAAbfyVq1/xbGpd1VFxhJ09XprN6R0XnsufwJWHp73eoPaSbn9DMURrrMa8uPrEO4Fw5wAQmduyV1wpGHI7KpY7I79a5wr2UbqoAAAAAAAAAAAAAAAAAAAADNwTrmhxYepHq314Rsvu9zlPoskbA5EAcy5UMBxyvrfW93OtQW90v8A5+aiklKPnpqu/Xeyuy7Vyf1ROseTcfZ3PxKNLVVMU1/5efznhPw4T4eTlpXN1AAAAAAAAAAAAAAfdCjVuKyo0KblKT0UYrVt+CQiJmdIeK66aKZqqnSI8XdMh4PjGFYbpjOISm2t1JtNU/La6dfJPZXn0lzjW66Kf1z8nNds5mLkXf8Aj0RGn93DX5cPtrybQSVMhM7dkrrhSMOR2VSx2R361zhXso3VQAAAAAAAAAAAAAAAAAAAAGbgnXNDiw9SPVvrwjZfd7nKfRZI2ByIAAc8zvyeU75yxDAoKNTplS6Iz84+Evk/Lvg5GJFX6qOPk2vZHtDVa0s5M60+FXjHPzj7x8XJatKpRqulWpuMk9HFrRp96a8SrmJjdLeaaqaoiqmdYl8h6AAAAAAAAAADOwfCb3Gr5WeH0XKT6fCK75Sfcj3RbqrnSlGysu1i25uXZ0j1+EfF2vJ+TbLLdH2n/krNc6o10fdgu5fN/JW9jHptR8XOtq7Zu51WnCiOEfmfj9o+7ZiQpwCEzt2SuuFIw5HZVLHZHfrXOFeyjdVAAAAAAAAAAAAAAAAAAAAAZuCdc0OLD1I9W+vCNl93ucp9FkjYHIgAAA1fOWTLPMlL2sNKddLm1Etz+7Nd68+lfJxr+NTdjXxXWyts3cGrozvo8vzH80n7uKYvhd5g987PEKLjJfBrulF96KiuiqidKnRMXKtZNuLlqdYn+aT8WGeUgAAAAAAAAn8p5Uvsy3OlBbNOL59VrcvJeMtO746GazYquzu4Kvae1bODR+rfVPCn+cI/kO24BgdhgFirXD6Wi/zSf1pPxk/7S7i4t2qbcaUuc5udezLnvLs8o8I5JMyIYAAhM7dkrrhSMOR2VSx2R361zhXso3VQAAAAAAAAAAAAAAAAAAAAGbgnXNDiw9SPVvrwjZfd7nKfRZI2ByIAAAAEVmLAbDH7B21/T6Ndma+tB+Kfw3dDMd21TcjSpNwc+9h3OnannHhKu01sycdddO9dBQusROsavA+gAAAAATWTcKoY1mOlYXc9ISbctHo2oxb2V+On5mWxbiu5FMq7auXXi4ld2iN8afedHf7O1oWVtG2tKKhCK0UUtyLymmKY0hy67dru1zXXOsz4v2PrGAAAEJnbsldcKRhyOyqWOyO/WucK9lG6qAAAAAAAAAAAAAAAAAAAAAzcE65ocWHqR6t9eEbL7vc5T6LJGwORAAAAAiM23FzbZcrysqM51HDZhGEW5ay5uqS8NdfcYr8zFudOKfsy3RXl0RcmIp11nXdG7f8Afg4vbZJzLcx1p4TNfvOMflJoqYxrs/2uhXNt4Fvjdj5az6RKXtuS7H6ujrVKMPHWbb+UWvmZYwbk8dEC57UYVPViqfl+8wmLbkkfTdYx7o0/6uX9DLGB51IFz2t/wtfWf+vyj86ZAtcAwT9oWl5OTjJKSnpvTem7RbnqY7+JFujpRKVsnb9zMyPc10RGuumnwStlyV2VfDqdSriM1UlFOWiTjq1rol06e8y04NM0xOu9Cu+1V2i7VTFuOjE7uOrEuuSW6iv+0xaEn3KUHH5pyPE4E+FTPb9rbc9e1Mcp1/EIe75NMx0FrSpU6n7lRfq2TFVhXY+Kfa9pcGvjM084/bVi2GAZkwHFqV9LCKr9nNSexHa1Se9c3XpWqPNNq7bqiro8Ga9n4OZYrtRdp/VExvnTlx0d3i1JaounM5jR6AAAAITO3ZK64UjDkdlUsdkd+tc4V7KN1UAAAAAAAAAAAAAAAAAAAABm4J1zQ4sPUj1b68I2X3e5yn0WSNgciAAAAAAAAAGm8rM1HKDXjUgvzf8AQiZvZNg9madc6PhEtnwmW3hVGfjTg/5USaOrCmyo0vVx8Z9WWemAAAAAAAAAhM7dkrrhSMOR2VSx2R361zhXso3VQAAAAAAAAAAAAAAAAAAAAGbgnXNDiw9SPVvrwjZfd7nKfRZI2ByIAAAAAAAAAaJyxz2csU4+NePoqELO7OObZvZWNcyqf9Z9YbXl2W1l+2l40KfoiSbXUp5Qo86NMq7H+1XqkDIigAAAAAAAEJnbsldcKRhyOyqWOyO/WucK9lG6qAAAAAAAAAAAAAAAAAAAAAzcE65ocWHqR6t9eEbL7vc5T6LJGwORAAAAAAAAADn/ACzS0wGjDxra/CEv+SDn9SObafZSP+TXP+v5hteVHrle1/09P0RJNns6eUKPaXfLv/1V6ylTKhAAAAAAAAEJnbsldcKRhyOyqWOyO/WucK9lG6qAAAAAAAAAAAAAAAAAAAAAzcE65ocWHqR6t9eEbL7vc5T6LJGwORAAAAAAAAADU+ULLd9mWzpULCpTjsTcnttru0WmkX5kXJs1XYiKV5sPaVnBuV13YmdY03afmYT2BWdTD8Fo2Vdpyp04wbXRqkk9Ny3Ge3TNNERPgrMy9TeyK7lPCqZn6yzj2jAAAAAAAAEJnbsldcKRhyOyqWOyO/WucK9lG6qAAAAAAAAAAAAAAAAAAAAAzcE65ocWHqR6t9eEbL7vc5T6LJGwORAAAAAAAAAAAAAAAAAAAAAITO3ZK64UjDkdlUsdkd+tc4V7KN1UAAAAAAAAAAP/2Q==" id="98" name="Google Shape;98;p13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data:image/jpeg;base64,/9j/4AAQSkZJRgABAQAAAQABAAD/2wCEAAkGBwgHBhQIBwgWFRUXFh0aFxYXFx8gGBocIB0ZIRoVGxgkHigiIx0xHCAVJD0rJSkrLi4uIB81ODMtNzQuMCsBCgoKDg0OGxAQGzcmICQ3MjEyLzc2LzE0NTcwMjc0LDQ0MC4sLSw0LC0vMCwvLzQ0LC0sLCw3LCwsLC00NC8sNv/AABEIAJ8BPgMBEQACEQEDEQH/xAAcAAEAAgMBAQEAAAAAAAAAAAAABQgEBgcBAgP/xABCEAACAQIDAwkEBwYFBQAAAAAAAQIDBAUGERIhcwciMTU2QVFhshOBkaEUMlJicbHCFXKSosHwFkJ0gtEjJDNDU//EABsBAQACAwEBAAAAAAAAAAAAAAAEBQMGBwIB/8QANxEBAAEDAQQHBwMEAgMAAAAAAAECAwQRBSExcRIyMzRBUbEGE2GBkaHBItHwFEJSYiThFUNy/9oADAMBAAIRAxEAPwDUTXXZgAAAAAAAABm4J1zQ4sPUj1b68I2X3e5yn0WSNgciAAAAAAAAAAAAAAAAAAAAAQmduyV1wpGHI7KpY7I79a5wr2UbqoAAAAAAAAAAAAAAAAAAAADNwTrmhxYepHq314Rsvu9zlPoskbA5EAAAAAAAAAPJSjCO1OWi8WH2ImZ0h6HwAAAAAAAAAQmduyV1wpGHI7KpY7I79a5wr2UbqoAAAAAAAAAAAAAAAAAAAADNwTrmhxYepHq314Rsvu9zlPoskbA5EAAAAAAAAAObcruYHRoRwS2nvlpOpp3RT5sfe1r7l4lfm3dI6ENu9l9n9KqcquN0bo5+M/KN3znybPkTHv2/gEa9SX/UhzKn7y/ze9aP8dV3EnHu+8o18VNtnA/o8maY6s745eXy4NiM6qAAAAAAAAITO3ZK64UjDkdlUsdkd+tc4V7KN1UAAAAAAAAAAAAAAAAAAAABm4J1zQ4sPUj1b68I2X3e5yn0WSNgciAAAAAAAAMXFL+hheHVL66lpGEW35+CXm3oveea64opmqWfGsV5F2m1RxmdP5yV1xbEK+K4lUv7p86ctX5eEV5JaL3FDXXNdU1S6vjY9GPaptUcIj+fVPcneP8A7Cx9KtPSlV0hU8F9mfufybM2Ld93Xv4Srdu7P/q8aejH6qd8fmPn66O7F05mAAAAAAAAQmduyV1wpGHI7KpY7I79a5wr2UbqoAAAAAAAAAAAAAAAAAAAADNwTrmhxYepHq314Rsvu9zlPoskbA5EAAAAABi4pbfTMNq2uv14Sj8U1qea46VMwzY933V6mvymJ+kuP5d5R8VwvShiK9vTW7nPSovwn3/7tfxRVWsyujdVvhvuf7OY2R+q1+ir4cPp+30e57zzHMVrCysKMoU09qe1prJ9y0Ta2Vvfm9OjQZOV7yOjTwNjbDnCrm7dmJq4Rp4fXxn+cWkkRsYB0vBOVCFlgkba/s51KsI7KkmtmSX1XJvenppruevSWFvN6NGlUb2n5nsvN3Imu3XEUzv08Y89PDTy3x5MPB8z4vmzN9vbXNbYpe02vZQ3R0gnLnd8vqrp3eSPFF6u9diJ4JGVszG2dg3K6I1q006U8d+7d5cfB2AtWggAAAAAQmduyV1wpGHI7KpY7I79a5wr2UbqoAAAAAAAAAAAAAAAAAAAADNwTrmhxYepHq314Rsvu9zlPoskbA5EAAAAAAArpmm0djmO4ttnTSrLT8G24/Joob1PRuTDrOzrvvcS3X5xH18fuizGmgAABvnI9aOtmKdy47qdJ/GTSXy2ybg063Jnyax7U3eji00f5T9oj99HYy1aAAAAAABCZ27JXXCkYcjsqljsjv1rnCvZRuqgAAAAAAAAAAAAAAAAAAAAM3BOuaHFh6kerfXhGy+73OU+iyRsDkQAAAANZwnOFnf5jr4LNqMoTcab7p7K5y/eUlL8UR6Mimq5NC4ytj3bOJbyY3xMaz8NeHy00+bZiQp3EeVi0Vtm6VVf+ynCf5x/SU+bTpd183RvZq708GKf8ZmPz+WnEVsAAAAdZ5GLRQwy4vPtVFD+GOv6yzwKf0zLRfay7ret2/KJn6z/ANOitpLVsntTje1vAc32mOZgrYbZ7404Jxn9tp6Ta+7vhp72R7eRTcrmmPBcZuyLuJi0XrnGqd8eXl8+OrZSQpwAAAhM7dkrrhSMOR2VSx2R361zhXso3VQAAAAAAAAAAAAAAAAAAAAGbgnXNDiw9SPVvrwjZfd7nKfRZI2ByIA0flSucTwyxo4lhd5OnszcJqL3NSWqco9D0cWt/iQ8yqumIqplsns5ax79yuzeoidY1jX4cdJ4+P2aZY8puYLbRXDp1V96Gj+MWl8iJTm3I472wXvZnCr6utPKf31TkOVpO2l7TCNJ6c3SprHXz5qaXxM39fu6qtn2Snpxpd3eO7f6uZ/SK30j6T7R7e1tbSej2tddrXx13lfrOurcfd09DoabuGnwdr5P84QzBafRbySVxBb/AL6+2l4+K/tW+Nke8jSeLnW29jzh1+8t9nP2+H7IDlptHpbXkV9uDf8AC4/rMGfT1ZWnsld7W3yn8T+HLyuboAAAHeOTa0dpk6gpLfLam/8AdJ6fy7JdYlOlqHMtv3feZ9enhpH0jf8AfVqPKZnP27lgmE1eb0Vpp/W8aafh4+PR0a6xcvJ1/RT8177P7G6GmVfjf/bHl8efl5ceWlZXxqpl/GoYhCG0lqpR102otaNa/B/ikQ7Nz3dcVNi2jhRmY9VmZ014T5TDeL7lam9Vh+FJeDqT1/lSX5kyrP8A8Ya3Z9ko/wDbc+kfmf2a9fcouZLvdC6jTXhTgvzer+ZgqzLs+Oi1s+zuBb409LnP7aR9nW8oU7mnlug76vKdSUNuUptuWsudpv8ABNL3FpYifdxrxaLtSq3OXX7uIimJ0iI4bt334pgyoCEzt2SuuFIw5HZVLHZHfrXOFeyjdVAAAAAAAAAAAAAAAAAAAAAZuCdc0OLD1I9W+vCNl93ucp9FkjYHIgCEzph/7TyvcWyjq9hyj47Uecl72tPeYcijpW5hY7JyPcZluvw10nlO6fVXso3VQAB+1nd17G6jdWlVxnF6xkulM+01TTOsMd21Rdom3XGsTxhsOa86XeZbGna3NtGGw9puLfOlppro+hb3u3me9kzdiImFTs3YtvBuVXKKpnXdv8I/LWCOugAAA23/AB9icMtRwa2pxg4x2Papva2V3Jdz03a/DQk/1Vfu+hH1UP8A4DHnLnJrnXWdej4a/mPh6tSIy+AAGdgdg8TxijYpfXqRi9O5a85+5as926enVFKNmX4sWK7v+MTP7fdZCKUY7MVuRfuRzOu+XofEJnbsldcKRhyOyqWOyO/WucK9lG6qAAAAAAAAAAAAAAAAAAAAAzcE65ocWHqR6t9eEbL7vc5T6LJGwORAHzUnCnTc6skklvb6NPMS+0xMzpHFWvFKdCliVWlZz2qaqSUGnqnFSey9fw0NfriIqmI4Ov49VdVmiq5GlUxGvPTexjyzAAAAAAAAAAAAAbfyVq1/xbGpd1VFxhJ09XprN6R0XnsufwJWHp73eoPaSbn9DMURrrMa8uPrEO4Fw5wAQmduyV1wpGHI7KpY7I79a5wr2UbqoAAAAAAAAAAAAAAAAAAAADNwTrmhxYepHq314Rsvu9zlPoskbA5EAcy5UMBxyvrfW93OtQW90v8A5+aiklKPnpqu/Xeyuy7Vyf1ROseTcfZ3PxKNLVVMU1/5efznhPw4T4eTlpXN1AAAAAAAAAAAAAAfdCjVuKyo0KblKT0UYrVt+CQiJmdIeK66aKZqqnSI8XdMh4PjGFYbpjOISm2t1JtNU/La6dfJPZXn0lzjW66Kf1z8nNds5mLkXf8Aj0RGn93DX5cPtrybQSVMhM7dkrrhSMOR2VSx2R361zhXso3VQAAAAAAAAAAAAAAAAAAAAGbgnXNDiw9SPVvrwjZfd7nKfRZI2ByIAAc8zvyeU75yxDAoKNTplS6Iz84+Evk/Lvg5GJFX6qOPk2vZHtDVa0s5M60+FXjHPzj7x8XJatKpRqulWpuMk9HFrRp96a8SrmJjdLeaaqaoiqmdYl8h6AAAAAAAAAADOwfCb3Gr5WeH0XKT6fCK75Sfcj3RbqrnSlGysu1i25uXZ0j1+EfF2vJ+TbLLdH2n/krNc6o10fdgu5fN/JW9jHptR8XOtq7Zu51WnCiOEfmfj9o+7ZiQpwCEzt2SuuFIw5HZVLHZHfrXOFeyjdVAAAAAAAAAAAAAAAAAAAAAZuCdc0OLD1I9W+vCNl93ucp9FkjYHIgAAA1fOWTLPMlL2sNKddLm1Etz+7Nd68+lfJxr+NTdjXxXWyts3cGrozvo8vzH80n7uKYvhd5g987PEKLjJfBrulF96KiuiqidKnRMXKtZNuLlqdYn+aT8WGeUgAAAAAAAAn8p5Uvsy3OlBbNOL59VrcvJeMtO746GazYquzu4Kvae1bODR+rfVPCn+cI/kO24BgdhgFirXD6Wi/zSf1pPxk/7S7i4t2qbcaUuc5udezLnvLs8o8I5JMyIYAAhM7dkrrhSMOR2VSx2R361zhXso3VQAAAAAAAAAAAAAAAAAAAAGbgnXNDiw9SPVvrwjZfd7nKfRZI2ByIAAAAEVmLAbDH7B21/T6Ndma+tB+Kfw3dDMd21TcjSpNwc+9h3OnannHhKu01sycdddO9dBQusROsavA+gAAAAATWTcKoY1mOlYXc9ISbctHo2oxb2V+On5mWxbiu5FMq7auXXi4ld2iN8afedHf7O1oWVtG2tKKhCK0UUtyLymmKY0hy67dru1zXXOsz4v2PrGAAAEJnbsldcKRhyOyqWOyO/WucK9lG6qAAAAAAAAAAAAAAAAAAAAAzcE65ocWHqR6t9eEbL7vc5T6LJGwORAAAAAiM23FzbZcrysqM51HDZhGEW5ay5uqS8NdfcYr8zFudOKfsy3RXl0RcmIp11nXdG7f8Afg4vbZJzLcx1p4TNfvOMflJoqYxrs/2uhXNt4Fvjdj5az6RKXtuS7H6ujrVKMPHWbb+UWvmZYwbk8dEC57UYVPViqfl+8wmLbkkfTdYx7o0/6uX9DLGB51IFz2t/wtfWf+vyj86ZAtcAwT9oWl5OTjJKSnpvTem7RbnqY7+JFujpRKVsnb9zMyPc10RGuumnwStlyV2VfDqdSriM1UlFOWiTjq1rol06e8y04NM0xOu9Cu+1V2i7VTFuOjE7uOrEuuSW6iv+0xaEn3KUHH5pyPE4E+FTPb9rbc9e1Mcp1/EIe75NMx0FrSpU6n7lRfq2TFVhXY+Kfa9pcGvjM084/bVi2GAZkwHFqV9LCKr9nNSexHa1Se9c3XpWqPNNq7bqiro8Ga9n4OZYrtRdp/VExvnTlx0d3i1JaounM5jR6AAAAITO3ZK64UjDkdlUsdkd+tc4V7KN1UAAAAAAAAAAAAAAAAAAAABm4J1zQ4sPUj1b68I2X3e5yn0WSNgciAAAAAAAAAGm8rM1HKDXjUgvzf8AQiZvZNg9madc6PhEtnwmW3hVGfjTg/5USaOrCmyo0vVx8Z9WWemAAAAAAAAAhM7dkrrhSMOR2VSx2R361zhXso3VQAAAAAAAAAAAAAAAAAAAAGbgnXNDiw9SPVvrwjZfd7nKfRZI2ByIAAAAAAAAAaJyxz2csU4+NePoqELO7OObZvZWNcyqf9Z9YbXl2W1l+2l40KfoiSbXUp5Qo86NMq7H+1XqkDIigAAAAAAAEJnbsldcKRhyOyqWOyO/WucK9lG6qAAAAAAAAAAAAAAAAAAAAAzcE65ocWHqR6t9eEbL7vc5T6LJGwORAAAAAAAAADn/ACzS0wGjDxra/CEv+SDn9SObafZSP+TXP+v5hteVHrle1/09P0RJNns6eUKPaXfLv/1V6ylTKhAAAAAAAAEJnbsldcKRhyOyqWOyO/WucK9lG6qAAAAAAAAAAAAAAAAAAAAAzcE65ocWHqR6t9eEbL7vc5T6LJGwORAAAAAAAAADU+ULLd9mWzpULCpTjsTcnttru0WmkX5kXJs1XYiKV5sPaVnBuV13YmdY03afmYT2BWdTD8Fo2Vdpyp04wbXRqkk9Ny3Ge3TNNERPgrMy9TeyK7lPCqZn6yzj2jAAAAAAAAEJnbsldcKRhyOyqWOyO/WucK9lG6qAAAAAAAAAAAAAAAAAAAAAzcE65ocWHqR6t9eEbL7vc5T6LJGwORAAAAAAAAAAAAAAAAAAAAAITO3ZK64UjDkdlUsdkd+tc4V7KN1UAAAAAAAAAAP/2Q==" id="99" name="Google Shape;99;p13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4602885" y="1758583"/>
            <a:ext cx="1795438" cy="407622"/>
          </a:xfrm>
          <a:custGeom>
            <a:rect b="b" l="l" r="r" t="t"/>
            <a:pathLst>
              <a:path extrusionOk="0" h="252947" w="2055812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  <a:effectLst>
            <a:outerShdw blurRad="635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Understanding the World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4571312" y="2166205"/>
            <a:ext cx="1855943" cy="2637198"/>
          </a:xfrm>
          <a:prstGeom prst="rect">
            <a:avLst/>
          </a:prstGeom>
          <a:solidFill>
            <a:srgbClr val="E5DFE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i="1" lang="en-GB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can begin to make sense of my own life story and family history</a:t>
            </a:r>
            <a:endParaRPr/>
          </a:p>
          <a:p>
            <a:pPr indent="-171450" lvl="0" marL="17145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n-GB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i="1" lang="en-GB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can develop a positive attitudes about the difference about people </a:t>
            </a:r>
            <a:endParaRPr/>
          </a:p>
          <a:p>
            <a:pPr indent="-171450" lvl="0" marL="17145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i="1" lang="en-GB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can talk about my immediate family and community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Timeline 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Create a class family tree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Compare houses 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Stages of growth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Senses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place special to them 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3"/>
          <p:cNvSpPr/>
          <p:nvPr/>
        </p:nvSpPr>
        <p:spPr>
          <a:xfrm>
            <a:off x="89216" y="647786"/>
            <a:ext cx="2201547" cy="369332"/>
          </a:xfrm>
          <a:custGeom>
            <a:rect b="b" l="l" r="r" t="t"/>
            <a:pathLst>
              <a:path extrusionOk="0" h="252947" w="2055812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A237FF"/>
          </a:solidFill>
          <a:ln>
            <a:noFill/>
          </a:ln>
          <a:effectLst>
            <a:outerShdw blurRad="635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Expressive Arts and Design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3"/>
          <p:cNvSpPr/>
          <p:nvPr/>
        </p:nvSpPr>
        <p:spPr>
          <a:xfrm>
            <a:off x="63084" y="1013762"/>
            <a:ext cx="2201547" cy="2415238"/>
          </a:xfrm>
          <a:prstGeom prst="rect">
            <a:avLst/>
          </a:prstGeom>
          <a:solidFill>
            <a:srgbClr val="E5DFE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i="1"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can draw myself </a:t>
            </a:r>
            <a:endParaRPr/>
          </a:p>
          <a:p>
            <a:pPr indent="-171450" lvl="0" marL="17145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i="1"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can draw my family </a:t>
            </a:r>
            <a:endParaRPr/>
          </a:p>
          <a:p>
            <a:pPr indent="-171450" lvl="0" marL="17145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i="1"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can explore colour</a:t>
            </a:r>
            <a:endParaRPr/>
          </a:p>
          <a:p>
            <a:pPr indent="-171450" lvl="0" marL="17145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i="1"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can take part in simple pretend play and develop story lines</a:t>
            </a:r>
            <a:endParaRPr/>
          </a:p>
          <a:p>
            <a:pPr indent="-171450" lvl="0" marL="17145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i="1"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can begin to use a range of simple materials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Self portraits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Junk modelling houses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Colours- colour mixing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Home corner roleplay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Stick puppets of themselves for the small world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Body percussion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04" name="Google Shape;104;p13"/>
          <p:cNvSpPr/>
          <p:nvPr/>
        </p:nvSpPr>
        <p:spPr>
          <a:xfrm>
            <a:off x="2356710" y="4171321"/>
            <a:ext cx="2137658" cy="412761"/>
          </a:xfrm>
          <a:custGeom>
            <a:rect b="b" l="l" r="r" t="t"/>
            <a:pathLst>
              <a:path extrusionOk="0" h="252947" w="2055812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26F3FF"/>
          </a:solidFill>
          <a:ln>
            <a:noFill/>
          </a:ln>
          <a:effectLst>
            <a:outerShdw blurRad="635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Communication and Language 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3"/>
          <p:cNvSpPr/>
          <p:nvPr/>
        </p:nvSpPr>
        <p:spPr>
          <a:xfrm>
            <a:off x="2374622" y="4601013"/>
            <a:ext cx="2109727" cy="2120337"/>
          </a:xfrm>
          <a:prstGeom prst="rect">
            <a:avLst/>
          </a:prstGeom>
          <a:solidFill>
            <a:srgbClr val="E5DFE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i="1" lang="en-GB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can listen and follow instructions</a:t>
            </a:r>
            <a:endParaRPr/>
          </a:p>
          <a:p>
            <a:pPr indent="-171450" lvl="0" marL="17145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i="1" lang="en-GB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can develop communication</a:t>
            </a:r>
            <a:endParaRPr/>
          </a:p>
          <a:p>
            <a:pPr indent="-171450" lvl="0" marL="17145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i="1" lang="en-GB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 can develop vocabulary</a:t>
            </a:r>
            <a:endParaRPr/>
          </a:p>
          <a:p>
            <a:pPr indent="-171450" lvl="0" marL="17145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i="1" lang="en-GB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 can start conversations</a:t>
            </a:r>
            <a:endParaRPr/>
          </a:p>
          <a:p>
            <a:pPr indent="-171450" lvl="0" marL="17145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i="1" lang="en-GB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can understand why listening is important </a:t>
            </a:r>
            <a:endParaRPr/>
          </a:p>
          <a:p>
            <a:pPr indent="-107950" lvl="0" marL="17145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t/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Guess Who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is my favourite… Circle Time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Acting out narratives in the role play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3"/>
          <p:cNvSpPr/>
          <p:nvPr/>
        </p:nvSpPr>
        <p:spPr>
          <a:xfrm>
            <a:off x="2438556" y="3265809"/>
            <a:ext cx="2045793" cy="811780"/>
          </a:xfrm>
          <a:prstGeom prst="rect">
            <a:avLst/>
          </a:prstGeom>
          <a:solidFill>
            <a:srgbClr val="E5DFE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NSPCC Pants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Families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SRE Planning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makes them unique- handprint display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07" name="Google Shape;107;p13"/>
          <p:cNvSpPr/>
          <p:nvPr/>
        </p:nvSpPr>
        <p:spPr>
          <a:xfrm>
            <a:off x="2418802" y="2970006"/>
            <a:ext cx="2057400" cy="287337"/>
          </a:xfrm>
          <a:custGeom>
            <a:rect b="b" l="l" r="r" t="t"/>
            <a:pathLst>
              <a:path extrusionOk="0" h="252947" w="2055812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BCFF31"/>
          </a:solidFill>
          <a:ln>
            <a:noFill/>
          </a:ln>
          <a:effectLst>
            <a:outerShdw blurRad="635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RSE</a:t>
            </a:r>
            <a:endParaRPr/>
          </a:p>
        </p:txBody>
      </p:sp>
      <p:pic>
        <p:nvPicPr>
          <p:cNvPr id="108" name="Google Shape;10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45918" y="823242"/>
            <a:ext cx="752872" cy="752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4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