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sldIdLst>
    <p:sldId id="257" r:id="rId2"/>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CA13"/>
    <a:srgbClr val="BCFF31"/>
    <a:srgbClr val="A237FF"/>
    <a:srgbClr val="26F3FF"/>
    <a:srgbClr val="E719C5"/>
    <a:srgbClr val="FFBA2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341" autoAdjust="0"/>
    <p:restoredTop sz="79339" autoAdjust="0"/>
  </p:normalViewPr>
  <p:slideViewPr>
    <p:cSldViewPr>
      <p:cViewPr varScale="1">
        <p:scale>
          <a:sx n="63" d="100"/>
          <a:sy n="63" d="100"/>
        </p:scale>
        <p:origin x="1736" y="7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microsoft.com/office/2016/11/relationships/changesInfo" Target="changesInfos/changesInfo1.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ssHancock" userId="9b63362f-108e-4806-81b1-8b4580b58f3b" providerId="ADAL" clId="{22BB9BD7-ADAD-4F28-864F-8C2FEB1231CF}"/>
    <pc:docChg chg="modSld">
      <pc:chgData name="MissHancock" userId="9b63362f-108e-4806-81b1-8b4580b58f3b" providerId="ADAL" clId="{22BB9BD7-ADAD-4F28-864F-8C2FEB1231CF}" dt="2026-09-02T14:11:25.882" v="289" actId="20577"/>
      <pc:docMkLst>
        <pc:docMk/>
      </pc:docMkLst>
      <pc:sldChg chg="modSp mod">
        <pc:chgData name="MissHancock" userId="9b63362f-108e-4806-81b1-8b4580b58f3b" providerId="ADAL" clId="{22BB9BD7-ADAD-4F28-864F-8C2FEB1231CF}" dt="2026-09-02T14:11:25.882" v="289" actId="20577"/>
        <pc:sldMkLst>
          <pc:docMk/>
          <pc:sldMk cId="3435129490" sldId="257"/>
        </pc:sldMkLst>
        <pc:spChg chg="mod">
          <ac:chgData name="MissHancock" userId="9b63362f-108e-4806-81b1-8b4580b58f3b" providerId="ADAL" clId="{22BB9BD7-ADAD-4F28-864F-8C2FEB1231CF}" dt="2026-09-02T14:08:43.120" v="0" actId="20577"/>
          <ac:spMkLst>
            <pc:docMk/>
            <pc:sldMk cId="3435129490" sldId="257"/>
            <ac:spMk id="30" creationId="{00000000-0000-0000-0000-000000000000}"/>
          </ac:spMkLst>
        </pc:spChg>
        <pc:spChg chg="mod">
          <ac:chgData name="MissHancock" userId="9b63362f-108e-4806-81b1-8b4580b58f3b" providerId="ADAL" clId="{22BB9BD7-ADAD-4F28-864F-8C2FEB1231CF}" dt="2026-09-02T14:11:25.882" v="289" actId="20577"/>
          <ac:spMkLst>
            <pc:docMk/>
            <pc:sldMk cId="3435129490" sldId="257"/>
            <ac:spMk id="34"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9E4D4641-D7A4-4FF4-8BF5-114DD1F8B018}" type="datetimeFigureOut">
              <a:rPr lang="en-GB" smtClean="0"/>
              <a:t>02/09/2026</a:t>
            </a:fld>
            <a:endParaRPr lang="en-GB"/>
          </a:p>
        </p:txBody>
      </p:sp>
      <p:sp>
        <p:nvSpPr>
          <p:cNvPr id="4" name="Slide Image Placeholder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912B4B3D-24EE-4EF3-AB3C-98DF283EFCD7}" type="slidenum">
              <a:rPr lang="en-GB" smtClean="0"/>
              <a:t>‹#›</a:t>
            </a:fld>
            <a:endParaRPr lang="en-GB"/>
          </a:p>
        </p:txBody>
      </p:sp>
    </p:spTree>
    <p:extLst>
      <p:ext uri="{BB962C8B-B14F-4D97-AF65-F5344CB8AC3E}">
        <p14:creationId xmlns:p14="http://schemas.microsoft.com/office/powerpoint/2010/main" val="31396330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12B4B3D-24EE-4EF3-AB3C-98DF283EFCD7}" type="slidenum">
              <a:rPr lang="en-GB" smtClean="0"/>
              <a:t>1</a:t>
            </a:fld>
            <a:endParaRPr lang="en-GB"/>
          </a:p>
        </p:txBody>
      </p:sp>
    </p:spTree>
    <p:extLst>
      <p:ext uri="{BB962C8B-B14F-4D97-AF65-F5344CB8AC3E}">
        <p14:creationId xmlns:p14="http://schemas.microsoft.com/office/powerpoint/2010/main" val="3688459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D8D551B7-602C-458F-8773-7D9172BEB02D}"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551B7-602C-458F-8773-7D9172BEB02D}"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551B7-602C-458F-8773-7D9172BEB02D}"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8D551B7-602C-458F-8773-7D9172BEB02D}"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8D551B7-602C-458F-8773-7D9172BEB02D}" type="datetimeFigureOut">
              <a:rPr lang="en-US" smtClean="0"/>
              <a:pPr/>
              <a:t>9/2/2026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8D551B7-602C-458F-8773-7D9172BEB02D}"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8D551B7-602C-458F-8773-7D9172BEB02D}" type="datetimeFigureOut">
              <a:rPr lang="en-US" smtClean="0"/>
              <a:pPr/>
              <a:t>9/2/2026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8D551B7-602C-458F-8773-7D9172BEB02D}" type="datetimeFigureOut">
              <a:rPr lang="en-US" smtClean="0"/>
              <a:pPr/>
              <a:t>9/2/2026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8D551B7-602C-458F-8773-7D9172BEB02D}" type="datetimeFigureOut">
              <a:rPr lang="en-US" smtClean="0"/>
              <a:pPr/>
              <a:t>9/2/2026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D551B7-602C-458F-8773-7D9172BEB02D}"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8D551B7-602C-458F-8773-7D9172BEB02D}" type="datetimeFigureOut">
              <a:rPr lang="en-US" smtClean="0"/>
              <a:pPr/>
              <a:t>9/2/2026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AF4F854-DE75-43E4-A2D6-09BF6C9AC636}"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D551B7-602C-458F-8773-7D9172BEB02D}" type="datetimeFigureOut">
              <a:rPr lang="en-US" smtClean="0"/>
              <a:pPr/>
              <a:t>9/2/2026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AF4F854-DE75-43E4-A2D6-09BF6C9AC636}"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 Single Corner Rectangle 25"/>
          <p:cNvSpPr>
            <a:spLocks noChangeArrowheads="1"/>
          </p:cNvSpPr>
          <p:nvPr/>
        </p:nvSpPr>
        <p:spPr bwMode="auto">
          <a:xfrm>
            <a:off x="2496033" y="869249"/>
            <a:ext cx="4175125" cy="1850394"/>
          </a:xfrm>
          <a:custGeom>
            <a:avLst/>
            <a:gdLst>
              <a:gd name="T0" fmla="*/ 2087563 w 2284412"/>
              <a:gd name="T1" fmla="*/ 0 h 355600"/>
              <a:gd name="T2" fmla="*/ 0 w 2284412"/>
              <a:gd name="T3" fmla="*/ 249237 h 355600"/>
              <a:gd name="T4" fmla="*/ 2087563 w 2284412"/>
              <a:gd name="T5" fmla="*/ 498475 h 355600"/>
              <a:gd name="T6" fmla="*/ 4175125 w 2284412"/>
              <a:gd name="T7" fmla="*/ 249237 h 355600"/>
              <a:gd name="T8" fmla="*/ 17694720 60000 65536"/>
              <a:gd name="T9" fmla="*/ 11796480 60000 65536"/>
              <a:gd name="T10" fmla="*/ 5898240 60000 65536"/>
              <a:gd name="T11" fmla="*/ 0 60000 65536"/>
              <a:gd name="T12" fmla="*/ 0 w 2284412"/>
              <a:gd name="T13" fmla="*/ 0 h 355600"/>
              <a:gd name="T14" fmla="*/ 2267053 w 2284412"/>
              <a:gd name="T15" fmla="*/ 355600 h 355600"/>
            </a:gdLst>
            <a:ahLst/>
            <a:cxnLst>
              <a:cxn ang="T8">
                <a:pos x="T0" y="T1"/>
              </a:cxn>
              <a:cxn ang="T9">
                <a:pos x="T2" y="T3"/>
              </a:cxn>
              <a:cxn ang="T10">
                <a:pos x="T4" y="T5"/>
              </a:cxn>
              <a:cxn ang="T11">
                <a:pos x="T6" y="T7"/>
              </a:cxn>
            </a:cxnLst>
            <a:rect l="T12" t="T13" r="T14" b="T15"/>
            <a:pathLst>
              <a:path w="2284412" h="355600">
                <a:moveTo>
                  <a:pt x="0" y="0"/>
                </a:moveTo>
                <a:lnTo>
                  <a:pt x="2225144" y="0"/>
                </a:lnTo>
                <a:lnTo>
                  <a:pt x="2225144" y="-1"/>
                </a:lnTo>
                <a:cubicBezTo>
                  <a:pt x="2257876" y="-1"/>
                  <a:pt x="2284412" y="26535"/>
                  <a:pt x="2284412" y="59268"/>
                </a:cubicBezTo>
                <a:lnTo>
                  <a:pt x="2284412" y="355600"/>
                </a:lnTo>
                <a:lnTo>
                  <a:pt x="0" y="355600"/>
                </a:lnTo>
                <a:lnTo>
                  <a:pt x="0" y="0"/>
                </a:lnTo>
                <a:close/>
              </a:path>
            </a:pathLst>
          </a:custGeom>
          <a:solidFill>
            <a:schemeClr val="accent6"/>
          </a:solidFill>
          <a:ln>
            <a:noFill/>
          </a:ln>
          <a:effectLst>
            <a:outerShdw blurRad="63500" dist="23000" dir="5400000" rotWithShape="0">
              <a:srgbClr val="000000">
                <a:alpha val="34998"/>
              </a:srgbClr>
            </a:outerShdw>
          </a:effectLst>
        </p:spPr>
        <p:txBody>
          <a:bodyPr anchor="ctr"/>
          <a:lstStyle/>
          <a:p>
            <a:pPr algn="ctr" defTabSz="457200">
              <a:defRPr/>
            </a:pPr>
            <a:r>
              <a:rPr lang="en-US" sz="2800" dirty="0"/>
              <a:t>Fire </a:t>
            </a:r>
            <a:r>
              <a:rPr lang="en-US" sz="2800" dirty="0" err="1"/>
              <a:t>Fire</a:t>
            </a:r>
            <a:r>
              <a:rPr lang="en-GB" sz="2800" dirty="0"/>
              <a:t>!</a:t>
            </a:r>
          </a:p>
          <a:p>
            <a:pPr algn="ctr" defTabSz="457200">
              <a:defRPr/>
            </a:pPr>
            <a:r>
              <a:rPr lang="en-GB" sz="1400" dirty="0"/>
              <a:t>This term, the children will be looking at the Fire of London and the Fire of Nantwich. We will use a range of sources to discover what happened in London and Nantwich as well as examining similarities and differences about these significant events.</a:t>
            </a:r>
          </a:p>
          <a:p>
            <a:pPr algn="ctr" defTabSz="457200">
              <a:defRPr/>
            </a:pPr>
            <a:endParaRPr lang="en-GB" sz="1400" dirty="0"/>
          </a:p>
        </p:txBody>
      </p:sp>
      <p:sp>
        <p:nvSpPr>
          <p:cNvPr id="8" name="Rectangle 7"/>
          <p:cNvSpPr/>
          <p:nvPr/>
        </p:nvSpPr>
        <p:spPr bwMode="auto">
          <a:xfrm>
            <a:off x="191208" y="1249266"/>
            <a:ext cx="2117785" cy="1145940"/>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fontAlgn="auto">
              <a:spcBef>
                <a:spcPts val="0"/>
              </a:spcBef>
              <a:spcAft>
                <a:spcPts val="0"/>
              </a:spcAft>
              <a:defRPr/>
            </a:pPr>
            <a:endParaRPr lang="en-GB" dirty="0">
              <a:solidFill>
                <a:srgbClr val="FF0000"/>
              </a:solidFill>
            </a:endParaRPr>
          </a:p>
        </p:txBody>
      </p:sp>
      <p:sp>
        <p:nvSpPr>
          <p:cNvPr id="10" name="Snip Diagonal Corner Rectangle 10"/>
          <p:cNvSpPr>
            <a:spLocks noChangeArrowheads="1"/>
          </p:cNvSpPr>
          <p:nvPr/>
        </p:nvSpPr>
        <p:spPr bwMode="auto">
          <a:xfrm>
            <a:off x="188647" y="3645218"/>
            <a:ext cx="2117784" cy="209115"/>
          </a:xfrm>
          <a:custGeom>
            <a:avLst/>
            <a:gdLst>
              <a:gd name="T0" fmla="*/ 2084387 w 2055812"/>
              <a:gd name="T1" fmla="*/ 127001 h 252947"/>
              <a:gd name="T2" fmla="*/ 1042194 w 2055812"/>
              <a:gd name="T3" fmla="*/ 254000 h 252947"/>
              <a:gd name="T4" fmla="*/ 0 w 2055812"/>
              <a:gd name="T5" fmla="*/ 127001 h 252947"/>
              <a:gd name="T6" fmla="*/ 1042194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FF0000"/>
          </a:solidFill>
          <a:ln>
            <a:noFill/>
          </a:ln>
          <a:effectLst>
            <a:outerShdw blurRad="63500" dist="23000" dir="5400000" rotWithShape="0">
              <a:srgbClr val="000000">
                <a:alpha val="34998"/>
              </a:srgbClr>
            </a:outerShdw>
          </a:effectLst>
        </p:spPr>
        <p:txBody>
          <a:bodyPr tIns="0" anchor="ctr"/>
          <a:lstStyle/>
          <a:p>
            <a:pPr algn="ctr" defTabSz="457200" fontAlgn="auto">
              <a:spcBef>
                <a:spcPts val="0"/>
              </a:spcBef>
              <a:spcAft>
                <a:spcPts val="0"/>
              </a:spcAft>
              <a:defRPr/>
            </a:pPr>
            <a:r>
              <a:rPr lang="en-GB" sz="1200" dirty="0">
                <a:solidFill>
                  <a:schemeClr val="lt1"/>
                </a:solidFill>
              </a:rPr>
              <a:t>History &amp; Geography</a:t>
            </a:r>
            <a:endParaRPr lang="en-GB" sz="1200" dirty="0">
              <a:solidFill>
                <a:schemeClr val="lt1"/>
              </a:solidFill>
              <a:latin typeface="+mn-lt"/>
              <a:ea typeface="+mn-ea"/>
            </a:endParaRPr>
          </a:p>
        </p:txBody>
      </p:sp>
      <p:sp>
        <p:nvSpPr>
          <p:cNvPr id="11" name="Rectangle 10"/>
          <p:cNvSpPr/>
          <p:nvPr/>
        </p:nvSpPr>
        <p:spPr>
          <a:xfrm>
            <a:off x="180289" y="3917261"/>
            <a:ext cx="2139636" cy="1311940"/>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lvl="0" algn="ctr" fontAlgn="base">
              <a:spcBef>
                <a:spcPct val="0"/>
              </a:spcBef>
              <a:spcAft>
                <a:spcPct val="0"/>
              </a:spcAft>
            </a:pPr>
            <a:r>
              <a:rPr lang="en-US" sz="1000" dirty="0">
                <a:solidFill>
                  <a:srgbClr val="000000"/>
                </a:solidFill>
                <a:latin typeface="Calibri" pitchFamily="34" charset="0"/>
              </a:rPr>
              <a:t>In H</a:t>
            </a:r>
            <a:r>
              <a:rPr lang="en-GB" sz="1000" dirty="0">
                <a:solidFill>
                  <a:srgbClr val="000000"/>
                </a:solidFill>
                <a:latin typeface="Calibri" pitchFamily="34" charset="0"/>
              </a:rPr>
              <a:t>istory, </a:t>
            </a:r>
            <a:r>
              <a:rPr lang="en-US" sz="1000" dirty="0">
                <a:solidFill>
                  <a:srgbClr val="000000"/>
                </a:solidFill>
                <a:latin typeface="Calibri" pitchFamily="34" charset="0"/>
              </a:rPr>
              <a:t>We will use a range of sources to discover what happened in London and Nantwich as well as examining similarities and differences about these significant events</a:t>
            </a:r>
            <a:r>
              <a:rPr lang="en-GB" sz="1000" dirty="0">
                <a:solidFill>
                  <a:srgbClr val="000000"/>
                </a:solidFill>
                <a:latin typeface="Calibri" pitchFamily="34" charset="0"/>
              </a:rPr>
              <a:t>.</a:t>
            </a:r>
          </a:p>
          <a:p>
            <a:pPr lvl="0" algn="ctr" fontAlgn="base">
              <a:spcBef>
                <a:spcPct val="0"/>
              </a:spcBef>
              <a:spcAft>
                <a:spcPct val="0"/>
              </a:spcAft>
            </a:pPr>
            <a:r>
              <a:rPr lang="en-GB" sz="1000" dirty="0">
                <a:solidFill>
                  <a:srgbClr val="000000"/>
                </a:solidFill>
                <a:latin typeface="Calibri" pitchFamily="34" charset="0"/>
              </a:rPr>
              <a:t>In Geography, we will be looking at and comparing the Nantwich and London.</a:t>
            </a:r>
          </a:p>
        </p:txBody>
      </p:sp>
      <p:sp>
        <p:nvSpPr>
          <p:cNvPr id="12" name="Snip Diagonal Corner Rectangle 15"/>
          <p:cNvSpPr>
            <a:spLocks noChangeArrowheads="1"/>
          </p:cNvSpPr>
          <p:nvPr/>
        </p:nvSpPr>
        <p:spPr bwMode="auto">
          <a:xfrm>
            <a:off x="6854119" y="4850777"/>
            <a:ext cx="2050861" cy="287337"/>
          </a:xfrm>
          <a:custGeom>
            <a:avLst/>
            <a:gdLst>
              <a:gd name="T0" fmla="*/ 2055812 w 2055812"/>
              <a:gd name="T1" fmla="*/ 143669 h 252947"/>
              <a:gd name="T2" fmla="*/ 1027906 w 2055812"/>
              <a:gd name="T3" fmla="*/ 287337 h 252947"/>
              <a:gd name="T4" fmla="*/ 0 w 2055812"/>
              <a:gd name="T5" fmla="*/ 143669 h 252947"/>
              <a:gd name="T6" fmla="*/ 1027906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E719C5"/>
          </a:solidFill>
          <a:ln>
            <a:noFill/>
          </a:ln>
          <a:effectLst>
            <a:outerShdw blurRad="63500" dist="23000" dir="5400000" rotWithShape="0">
              <a:srgbClr val="000000">
                <a:alpha val="34998"/>
              </a:srgbClr>
            </a:outerShdw>
          </a:effectLst>
        </p:spPr>
        <p:txBody>
          <a:bodyPr tIns="0" anchor="ctr"/>
          <a:lstStyle/>
          <a:p>
            <a:pPr algn="ctr" defTabSz="457200" fontAlgn="auto">
              <a:spcBef>
                <a:spcPts val="0"/>
              </a:spcBef>
              <a:spcAft>
                <a:spcPts val="0"/>
              </a:spcAft>
              <a:defRPr/>
            </a:pPr>
            <a:r>
              <a:rPr lang="en-GB" sz="1200" dirty="0">
                <a:solidFill>
                  <a:schemeClr val="lt1"/>
                </a:solidFill>
                <a:latin typeface="+mn-lt"/>
                <a:ea typeface="+mn-ea"/>
              </a:rPr>
              <a:t>R.E/Spiritual and Moral</a:t>
            </a:r>
          </a:p>
        </p:txBody>
      </p:sp>
      <p:sp>
        <p:nvSpPr>
          <p:cNvPr id="15" name="Rectangle 14"/>
          <p:cNvSpPr/>
          <p:nvPr/>
        </p:nvSpPr>
        <p:spPr>
          <a:xfrm>
            <a:off x="2478812" y="5539739"/>
            <a:ext cx="2057400" cy="1022567"/>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defTabSz="457200">
              <a:defRPr/>
            </a:pPr>
            <a:endParaRPr lang="en-GB" sz="800" dirty="0">
              <a:solidFill>
                <a:schemeClr val="tx1"/>
              </a:solidFill>
              <a:latin typeface="Calibri" pitchFamily="34" charset="0"/>
            </a:endParaRPr>
          </a:p>
        </p:txBody>
      </p:sp>
      <p:sp>
        <p:nvSpPr>
          <p:cNvPr id="16" name="Snip Diagonal Corner Rectangle 21"/>
          <p:cNvSpPr>
            <a:spLocks noChangeArrowheads="1"/>
          </p:cNvSpPr>
          <p:nvPr/>
        </p:nvSpPr>
        <p:spPr bwMode="auto">
          <a:xfrm>
            <a:off x="4639007" y="5229201"/>
            <a:ext cx="2032151" cy="248998"/>
          </a:xfrm>
          <a:custGeom>
            <a:avLst/>
            <a:gdLst>
              <a:gd name="T0" fmla="*/ 2055812 w 2055812"/>
              <a:gd name="T1" fmla="*/ 126207 h 252947"/>
              <a:gd name="T2" fmla="*/ 1027906 w 2055812"/>
              <a:gd name="T3" fmla="*/ 252413 h 252947"/>
              <a:gd name="T4" fmla="*/ 0 w 2055812"/>
              <a:gd name="T5" fmla="*/ 126207 h 252947"/>
              <a:gd name="T6" fmla="*/ 1027906 w 2055812"/>
              <a:gd name="T7" fmla="*/ 0 h 252947"/>
              <a:gd name="T8" fmla="*/ 0 60000 65536"/>
              <a:gd name="T9" fmla="*/ 5898240 60000 65536"/>
              <a:gd name="T10" fmla="*/ 11796480 60000 65536"/>
              <a:gd name="T11" fmla="*/ 17694720 60000 65536"/>
              <a:gd name="T12" fmla="*/ 21079 w 2055812"/>
              <a:gd name="T13" fmla="*/ 21078 h 252947"/>
              <a:gd name="T14" fmla="*/ 2034733 w 2055812"/>
              <a:gd name="T15" fmla="*/ 231869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26F3FF"/>
          </a:solidFill>
          <a:ln>
            <a:noFill/>
          </a:ln>
          <a:effectLst>
            <a:outerShdw blurRad="63500" dist="23000" dir="5400000" rotWithShape="0">
              <a:srgbClr val="000000">
                <a:alpha val="34998"/>
              </a:srgbClr>
            </a:outerShdw>
          </a:effectLst>
        </p:spPr>
        <p:txBody>
          <a:bodyPr tIns="0" anchor="ctr"/>
          <a:lstStyle/>
          <a:p>
            <a:pPr algn="ctr" defTabSz="457200" fontAlgn="auto">
              <a:spcBef>
                <a:spcPts val="0"/>
              </a:spcBef>
              <a:spcAft>
                <a:spcPts val="0"/>
              </a:spcAft>
              <a:defRPr/>
            </a:pPr>
            <a:r>
              <a:rPr lang="en-GB" sz="1200" dirty="0"/>
              <a:t>Computing</a:t>
            </a:r>
          </a:p>
        </p:txBody>
      </p:sp>
      <p:sp>
        <p:nvSpPr>
          <p:cNvPr id="17" name="Rectangle 16"/>
          <p:cNvSpPr/>
          <p:nvPr/>
        </p:nvSpPr>
        <p:spPr>
          <a:xfrm>
            <a:off x="4639007" y="5539739"/>
            <a:ext cx="2032151" cy="1022567"/>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defTabSz="457200">
              <a:defRPr/>
            </a:pPr>
            <a:r>
              <a:rPr lang="en-GB" sz="1000" dirty="0">
                <a:solidFill>
                  <a:schemeClr val="tx1"/>
                </a:solidFill>
              </a:rPr>
              <a:t>In Computing, we will be learning about how to keep safe when using programs, how to search using a  reliable search engine and beginning to investigate algorithms as sets of instructions.</a:t>
            </a:r>
          </a:p>
          <a:p>
            <a:pPr algn="ctr" defTabSz="457200">
              <a:defRPr/>
            </a:pPr>
            <a:endParaRPr lang="en-GB" sz="1000" dirty="0">
              <a:solidFill>
                <a:schemeClr val="tx1"/>
              </a:solidFill>
              <a:latin typeface="Calibri" pitchFamily="34" charset="0"/>
              <a:ea typeface="ＭＳ Ｐゴシック" pitchFamily="34" charset="-128"/>
            </a:endParaRPr>
          </a:p>
        </p:txBody>
      </p:sp>
      <p:grpSp>
        <p:nvGrpSpPr>
          <p:cNvPr id="3" name="Group 34"/>
          <p:cNvGrpSpPr>
            <a:grpSpLocks/>
          </p:cNvGrpSpPr>
          <p:nvPr/>
        </p:nvGrpSpPr>
        <p:grpSpPr bwMode="auto">
          <a:xfrm>
            <a:off x="6824817" y="908721"/>
            <a:ext cx="2102299" cy="1614124"/>
            <a:chOff x="6784963" y="1230881"/>
            <a:chExt cx="2229651" cy="3586365"/>
          </a:xfrm>
        </p:grpSpPr>
        <p:sp>
          <p:nvSpPr>
            <p:cNvPr id="19" name="Rectangle 18"/>
            <p:cNvSpPr/>
            <p:nvPr/>
          </p:nvSpPr>
          <p:spPr>
            <a:xfrm>
              <a:off x="6808772" y="1857682"/>
              <a:ext cx="2174121" cy="2959564"/>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lvl="0" algn="ctr" defTabSz="457200" fontAlgn="base">
                <a:spcBef>
                  <a:spcPct val="0"/>
                </a:spcBef>
                <a:spcAft>
                  <a:spcPct val="0"/>
                </a:spcAft>
                <a:defRPr/>
              </a:pPr>
              <a:r>
                <a:rPr lang="en-GB" sz="1000" dirty="0">
                  <a:solidFill>
                    <a:srgbClr val="000000"/>
                  </a:solidFill>
                  <a:latin typeface="Calibri" pitchFamily="34" charset="0"/>
                </a:rPr>
                <a:t> Year 1 will be learning about:</a:t>
              </a:r>
            </a:p>
            <a:p>
              <a:pPr lvl="0" algn="ctr" defTabSz="457200" fontAlgn="base">
                <a:spcBef>
                  <a:spcPct val="0"/>
                </a:spcBef>
                <a:spcAft>
                  <a:spcPct val="0"/>
                </a:spcAft>
                <a:defRPr/>
              </a:pPr>
              <a:r>
                <a:rPr lang="en-US" sz="1000" dirty="0">
                  <a:solidFill>
                    <a:srgbClr val="000000"/>
                  </a:solidFill>
                  <a:latin typeface="Calibri" pitchFamily="34" charset="0"/>
                </a:rPr>
                <a:t>Numbers to 20, Position and Addition and subtraction</a:t>
              </a:r>
            </a:p>
            <a:p>
              <a:pPr lvl="0" algn="ctr" defTabSz="457200" fontAlgn="base">
                <a:spcBef>
                  <a:spcPct val="0"/>
                </a:spcBef>
                <a:spcAft>
                  <a:spcPct val="0"/>
                </a:spcAft>
                <a:defRPr/>
              </a:pPr>
              <a:endParaRPr lang="en-US" sz="1000" dirty="0">
                <a:solidFill>
                  <a:srgbClr val="000000"/>
                </a:solidFill>
                <a:latin typeface="Calibri" pitchFamily="34" charset="0"/>
              </a:endParaRPr>
            </a:p>
            <a:p>
              <a:pPr lvl="0" algn="ctr" defTabSz="457200" fontAlgn="base">
                <a:spcBef>
                  <a:spcPct val="0"/>
                </a:spcBef>
                <a:spcAft>
                  <a:spcPct val="0"/>
                </a:spcAft>
                <a:defRPr/>
              </a:pPr>
              <a:r>
                <a:rPr lang="en-US" sz="1000" dirty="0">
                  <a:solidFill>
                    <a:srgbClr val="000000"/>
                  </a:solidFill>
                  <a:latin typeface="Calibri" pitchFamily="34" charset="0"/>
                </a:rPr>
                <a:t>Y</a:t>
              </a:r>
              <a:r>
                <a:rPr lang="en-GB" sz="1000" dirty="0">
                  <a:solidFill>
                    <a:srgbClr val="000000"/>
                  </a:solidFill>
                  <a:latin typeface="Calibri" pitchFamily="34" charset="0"/>
                </a:rPr>
                <a:t>ear 2 will a be learning about:</a:t>
              </a:r>
            </a:p>
            <a:p>
              <a:pPr lvl="0" algn="ctr" defTabSz="457200" fontAlgn="base">
                <a:spcBef>
                  <a:spcPct val="0"/>
                </a:spcBef>
                <a:spcAft>
                  <a:spcPct val="0"/>
                </a:spcAft>
                <a:defRPr/>
              </a:pPr>
              <a:r>
                <a:rPr lang="en-US" sz="1000" dirty="0">
                  <a:solidFill>
                    <a:srgbClr val="000000"/>
                  </a:solidFill>
                  <a:latin typeface="Calibri" pitchFamily="34" charset="0"/>
                </a:rPr>
                <a:t>Numbers to 100, Multiplication and Division of 2, 5 and 10, Length and Mass. </a:t>
              </a:r>
            </a:p>
            <a:p>
              <a:pPr defTabSz="457200">
                <a:defRPr/>
              </a:pPr>
              <a:endParaRPr lang="en-GB" sz="800" dirty="0">
                <a:solidFill>
                  <a:schemeClr val="tx1"/>
                </a:solidFill>
                <a:latin typeface="Calibri" pitchFamily="34" charset="0"/>
                <a:ea typeface="ＭＳ Ｐゴシック" pitchFamily="34" charset="-128"/>
              </a:endParaRPr>
            </a:p>
            <a:p>
              <a:pPr defTabSz="457200">
                <a:defRPr/>
              </a:pPr>
              <a:endParaRPr lang="en-GB" sz="800" dirty="0">
                <a:solidFill>
                  <a:schemeClr val="tx1"/>
                </a:solidFill>
                <a:latin typeface="Calibri" pitchFamily="34" charset="0"/>
                <a:ea typeface="ＭＳ Ｐゴシック" pitchFamily="34" charset="-128"/>
              </a:endParaRPr>
            </a:p>
            <a:p>
              <a:pPr defTabSz="457200">
                <a:defRPr/>
              </a:pPr>
              <a:endParaRPr lang="en-GB" sz="800" dirty="0">
                <a:solidFill>
                  <a:schemeClr val="tx1"/>
                </a:solidFill>
                <a:latin typeface="Calibri" pitchFamily="34" charset="0"/>
                <a:ea typeface="ＭＳ Ｐゴシック" pitchFamily="34" charset="-128"/>
              </a:endParaRPr>
            </a:p>
          </p:txBody>
        </p:sp>
        <p:sp>
          <p:nvSpPr>
            <p:cNvPr id="20" name="Snip Diagonal Corner Rectangle 6"/>
            <p:cNvSpPr>
              <a:spLocks noChangeArrowheads="1"/>
            </p:cNvSpPr>
            <p:nvPr/>
          </p:nvSpPr>
          <p:spPr bwMode="auto">
            <a:xfrm>
              <a:off x="6784963" y="1230881"/>
              <a:ext cx="2229651" cy="516528"/>
            </a:xfrm>
            <a:custGeom>
              <a:avLst/>
              <a:gdLst>
                <a:gd name="T0" fmla="*/ 2114550 w 2055812"/>
                <a:gd name="T1" fmla="*/ 394731 h 252947"/>
                <a:gd name="T2" fmla="*/ 1057275 w 2055812"/>
                <a:gd name="T3" fmla="*/ 789459 h 252947"/>
                <a:gd name="T4" fmla="*/ 0 w 2055812"/>
                <a:gd name="T5" fmla="*/ 394731 h 252947"/>
                <a:gd name="T6" fmla="*/ 1057275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000090"/>
            </a:solidFill>
            <a:ln>
              <a:noFill/>
            </a:ln>
            <a:effectLst>
              <a:outerShdw blurRad="635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tIns="0" anchor="ctr"/>
            <a:lstStyle/>
            <a:p>
              <a:pPr algn="ctr" defTabSz="457200"/>
              <a:r>
                <a:rPr lang="en-GB" sz="1200" dirty="0">
                  <a:solidFill>
                    <a:srgbClr val="FFFFFF"/>
                  </a:solidFill>
                  <a:latin typeface="Calibri" charset="0"/>
                </a:rPr>
                <a:t>Maths</a:t>
              </a:r>
            </a:p>
          </p:txBody>
        </p:sp>
      </p:grpSp>
      <p:sp>
        <p:nvSpPr>
          <p:cNvPr id="22" name="Snip Diagonal Corner Rectangle 6"/>
          <p:cNvSpPr>
            <a:spLocks noChangeArrowheads="1"/>
          </p:cNvSpPr>
          <p:nvPr/>
        </p:nvSpPr>
        <p:spPr bwMode="auto">
          <a:xfrm>
            <a:off x="219483" y="867877"/>
            <a:ext cx="2100442" cy="276551"/>
          </a:xfrm>
          <a:custGeom>
            <a:avLst/>
            <a:gdLst>
              <a:gd name="T0" fmla="*/ 2055812 w 2055812"/>
              <a:gd name="T1" fmla="*/ 360364 h 252947"/>
              <a:gd name="T2" fmla="*/ 1027906 w 2055812"/>
              <a:gd name="T3" fmla="*/ 720725 h 252947"/>
              <a:gd name="T4" fmla="*/ 0 w 2055812"/>
              <a:gd name="T5" fmla="*/ 360364 h 252947"/>
              <a:gd name="T6" fmla="*/ 1027906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FFBA2A"/>
          </a:solidFill>
          <a:ln>
            <a:noFill/>
          </a:ln>
          <a:effectLst>
            <a:outerShdw blurRad="63500" dist="23000" dir="5400000" rotWithShape="0">
              <a:srgbClr val="000000">
                <a:alpha val="34998"/>
              </a:srgbClr>
            </a:outerShdw>
          </a:effectLst>
        </p:spPr>
        <p:txBody>
          <a:bodyPr tIns="0" anchor="ctr"/>
          <a:lstStyle/>
          <a:p>
            <a:pPr algn="ctr" defTabSz="457200"/>
            <a:r>
              <a:rPr lang="en-GB" sz="1200" dirty="0">
                <a:latin typeface="Calibri" charset="0"/>
              </a:rPr>
              <a:t>English </a:t>
            </a:r>
          </a:p>
        </p:txBody>
      </p:sp>
      <p:sp>
        <p:nvSpPr>
          <p:cNvPr id="30722" name="AutoShape 2" descr="data:image/jpeg;base64,/9j/4AAQSkZJRgABAQAAAQABAAD/2wCEAAkGBwgHBhQIBwgWFRUXFh0aFxYXFx8gGBocIB0ZIRoVGxgkHigiIx0xHCAVJD0rJSkrLi4uIB81ODMtNzQuMCsBCgoKDg0OGxAQGzcmICQ3MjEyLzc2LzE0NTcwMjc0LDQ0MC4sLSw0LC0vMCwvLzQ0LC0sLCw3LCwsLC00NC8sNv/AABEIAJ8BPgMBEQACEQEDEQH/xAAcAAEAAgMBAQEAAAAAAAAAAAAABQgEBgcBAgP/xABCEAACAQIDAwkEBwYFBQAAAAAAAQIDBAUGERIhcwciMTU2QVFhshOBkaEUMlJicbHCFXKSosHwFkJ0gtEjJDNDU//EABsBAQACAwEBAAAAAAAAAAAAAAAEBQMGBwIB/8QANxEBAAEDAQQHBwMEAgMAAAAAAAECAwQRBSExcRIyMzRBUbEGE2GBkaHBItHwFEJSYiThFUNy/9oADAMBAAIRAxEAPwDUTXXZgAAAAAAAABm4J1zQ4sPUj1b68I2X3e5yn0WSNgciAAAAAAAAAAAAAAAAAAAAAQmduyV1wpGHI7KpY7I79a5wr2UbqoAAAAAAAAAAAAAAAAAAAADNwTrmhxYepHq314Rsvu9zlPoskbA5EAAAAAAAAAPJSjCO1OWi8WH2ImZ0h6HwAAAAAAAAAQmduyV1wpGHI7KpY7I79a5wr2UbqoAAAAAAAAAAAAAAAAAAAADNwTrmhxYepHq314Rsvu9zlPoskbA5EAAAAAAAAAObcruYHRoRwS2nvlpOpp3RT5sfe1r7l4lfm3dI6ENu9l9n9KqcquN0bo5+M/KN3znybPkTHv2/gEa9SX/UhzKn7y/ze9aP8dV3EnHu+8o18VNtnA/o8maY6s745eXy4NiM6qAAAAAAAAITO3ZK64UjDkdlUsdkd+tc4V7KN1UAAAAAAAAAAAAAAAAAAAABm4J1zQ4sPUj1b68I2X3e5yn0WSNgciAAAAAAAAMXFL+hheHVL66lpGEW35+CXm3oveea64opmqWfGsV5F2m1RxmdP5yV1xbEK+K4lUv7p86ctX5eEV5JaL3FDXXNdU1S6vjY9GPaptUcIj+fVPcneP8A7Cx9KtPSlV0hU8F9mfufybM2Ld93Xv4Srdu7P/q8aejH6qd8fmPn66O7F05mAAAAAAAAQmduyV1wpGHI7KpY7I79a5wr2UbqoAAAAAAAAAAAAAAAAAAAADNwTrmhxYepHq314Rsvu9zlPoskbA5EAAAAABi4pbfTMNq2uv14Sj8U1qea46VMwzY933V6mvymJ+kuP5d5R8VwvShiK9vTW7nPSovwn3/7tfxRVWsyujdVvhvuf7OY2R+q1+ir4cPp+30e57zzHMVrCysKMoU09qe1prJ9y0Ta2Vvfm9OjQZOV7yOjTwNjbDnCrm7dmJq4Rp4fXxn+cWkkRsYB0vBOVCFlgkba/s51KsI7KkmtmSX1XJvenppruevSWFvN6NGlUb2n5nsvN3Imu3XEUzv08Y89PDTy3x5MPB8z4vmzN9vbXNbYpe02vZQ3R0gnLnd8vqrp3eSPFF6u9diJ4JGVszG2dg3K6I1q006U8d+7d5cfB2AtWggAAAAAQmduyV1wpGHI7KpY7I79a5wr2UbqoAAAAAAAAAAAAAAAAAAAADNwTrmhxYepHq314Rsvu9zlPoskbA5EAAAAAAArpmm0djmO4ttnTSrLT8G24/Joob1PRuTDrOzrvvcS3X5xH18fuizGmgAABvnI9aOtmKdy47qdJ/GTSXy2ybg063Jnyax7U3eji00f5T9oj99HYy1aAAAAAABCZ27JXXCkYcjsqljsjv1rnCvZRuqgAAAAAAAAAAAAAAAAAAAAM3BOuaHFh6kerfXhGy+73OU+iyRsDkQAAAANZwnOFnf5jr4LNqMoTcab7p7K5y/eUlL8UR6Mimq5NC4ytj3bOJbyY3xMaz8NeHy00+bZiQp3EeVi0Vtm6VVf+ynCf5x/SU+bTpd183RvZq708GKf8ZmPz+WnEVsAAAAdZ5GLRQwy4vPtVFD+GOv6yzwKf0zLRfay7ret2/KJn6z/ANOitpLVsntTje1vAc32mOZgrYbZ7404Jxn9tp6Ta+7vhp72R7eRTcrmmPBcZuyLuJi0XrnGqd8eXl8+OrZSQpwAAAhM7dkrrhSMOR2VSx2R361zhXso3VQAAAAAAAAAAAAAAAAAAAAGbgnXNDiw9SPVvrwjZfd7nKfRZI2ByIA0flSucTwyxo4lhd5OnszcJqL3NSWqco9D0cWt/iQ8yqumIqplsns5ax79yuzeoidY1jX4cdJ4+P2aZY8puYLbRXDp1V96Gj+MWl8iJTm3I472wXvZnCr6utPKf31TkOVpO2l7TCNJ6c3SprHXz5qaXxM39fu6qtn2Snpxpd3eO7f6uZ/SK30j6T7R7e1tbSej2tddrXx13lfrOurcfd09DoabuGnwdr5P84QzBafRbySVxBb/AL6+2l4+K/tW+Nke8jSeLnW29jzh1+8t9nP2+H7IDlptHpbXkV9uDf8AC4/rMGfT1ZWnsld7W3yn8T+HLyuboAAAHeOTa0dpk6gpLfLam/8AdJ6fy7JdYlOlqHMtv3feZ9enhpH0jf8AfVqPKZnP27lgmE1eb0Vpp/W8aafh4+PR0a6xcvJ1/RT8177P7G6GmVfjf/bHl8efl5ceWlZXxqpl/GoYhCG0lqpR102otaNa/B/ikQ7Nz3dcVNi2jhRmY9VmZ014T5TDeL7lam9Vh+FJeDqT1/lSX5kyrP8A8Ya3Z9ko/wDbc+kfmf2a9fcouZLvdC6jTXhTgvzer+ZgqzLs+Oi1s+zuBb409LnP7aR9nW8oU7mnlug76vKdSUNuUptuWsudpv8ABNL3FpYifdxrxaLtSq3OXX7uIimJ0iI4bt334pgyoCEzt2SuuFIw5HZVLHZHfrXOFeyjdVAAAAAAAAAAAAAAAAAAAAAZuCdc0OLD1I9W+vCNl93ucp9FkjYHIgCEzph/7TyvcWyjq9hyj47Uecl72tPeYcijpW5hY7JyPcZluvw10nlO6fVXso3VQAB+1nd17G6jdWlVxnF6xkulM+01TTOsMd21Rdom3XGsTxhsOa86XeZbGna3NtGGw9puLfOlppro+hb3u3me9kzdiImFTs3YtvBuVXKKpnXdv8I/LWCOugAAA23/AB9icMtRwa2pxg4x2Papva2V3Jdz03a/DQk/1Vfu+hH1UP8A4DHnLnJrnXWdej4a/mPh6tSIy+AAGdgdg8TxijYpfXqRi9O5a85+5as926enVFKNmX4sWK7v+MTP7fdZCKUY7MVuRfuRzOu+XofEJnbsldcKRhyOyqWOyO/WucK9lG6qAAAAAAAAAAAAAAAAAAAAAzcE65ocWHqR6t9eEbL7vc5T6LJGwORAHzUnCnTc6skklvb6NPMS+0xMzpHFWvFKdCliVWlZz2qaqSUGnqnFSey9fw0NfriIqmI4Ov49VdVmiq5GlUxGvPTexjyzAAAAAAAAAAAAAbfyVq1/xbGpd1VFxhJ09XprN6R0XnsufwJWHp73eoPaSbn9DMURrrMa8uPrEO4Fw5wAQmduyV1wpGHI7KpY7I79a5wr2UbqoAAAAAAAAAAAAAAAAAAAADNwTrmhxYepHq314Rsvu9zlPoskbA5EAcy5UMBxyvrfW93OtQW90v8A5+aiklKPnpqu/Xeyuy7Vyf1ROseTcfZ3PxKNLVVMU1/5efznhPw4T4eTlpXN1AAAAAAAAAAAAAAfdCjVuKyo0KblKT0UYrVt+CQiJmdIeK66aKZqqnSI8XdMh4PjGFYbpjOISm2t1JtNU/La6dfJPZXn0lzjW66Kf1z8nNds5mLkXf8Aj0RGn93DX5cPtrybQSVMhM7dkrrhSMOR2VSx2R361zhXso3VQAAAAAAAAAAAAAAAAAAAAGbgnXNDiw9SPVvrwjZfd7nKfRZI2ByIAAc8zvyeU75yxDAoKNTplS6Iz84+Evk/Lvg5GJFX6qOPk2vZHtDVa0s5M60+FXjHPzj7x8XJatKpRqulWpuMk9HFrRp96a8SrmJjdLeaaqaoiqmdYl8h6AAAAAAAAAADOwfCb3Gr5WeH0XKT6fCK75Sfcj3RbqrnSlGysu1i25uXZ0j1+EfF2vJ+TbLLdH2n/krNc6o10fdgu5fN/JW9jHptR8XOtq7Zu51WnCiOEfmfj9o+7ZiQpwCEzt2SuuFIw5HZVLHZHfrXOFeyjdVAAAAAAAAAAAAAAAAAAAAAZuCdc0OLD1I9W+vCNl93ucp9FkjYHIgAAA1fOWTLPMlL2sNKddLm1Etz+7Nd68+lfJxr+NTdjXxXWyts3cGrozvo8vzH80n7uKYvhd5g987PEKLjJfBrulF96KiuiqidKnRMXKtZNuLlqdYn+aT8WGeUgAAAAAAAAn8p5Uvsy3OlBbNOL59VrcvJeMtO746GazYquzu4Kvae1bODR+rfVPCn+cI/kO24BgdhgFirXD6Wi/zSf1pPxk/7S7i4t2qbcaUuc5udezLnvLs8o8I5JMyIYAAhM7dkrrhSMOR2VSx2R361zhXso3VQAAAAAAAAAAAAAAAAAAAAGbgnXNDiw9SPVvrwjZfd7nKfRZI2ByIAAAAEVmLAbDH7B21/T6Ndma+tB+Kfw3dDMd21TcjSpNwc+9h3OnannHhKu01sycdddO9dBQusROsavA+gAAAAATWTcKoY1mOlYXc9ISbctHo2oxb2V+On5mWxbiu5FMq7auXXi4ld2iN8afedHf7O1oWVtG2tKKhCK0UUtyLymmKY0hy67dru1zXXOsz4v2PrGAAAEJnbsldcKRhyOyqWOyO/WucK9lG6qAAAAAAAAAAAAAAAAAAAAAzcE65ocWHqR6t9eEbL7vc5T6LJGwORAAAAAiM23FzbZcrysqM51HDZhGEW5ay5uqS8NdfcYr8zFudOKfsy3RXl0RcmIp11nXdG7f8Afg4vbZJzLcx1p4TNfvOMflJoqYxrs/2uhXNt4Fvjdj5az6RKXtuS7H6ujrVKMPHWbb+UWvmZYwbk8dEC57UYVPViqfl+8wmLbkkfTdYx7o0/6uX9DLGB51IFz2t/wtfWf+vyj86ZAtcAwT9oWl5OTjJKSnpvTem7RbnqY7+JFujpRKVsnb9zMyPc10RGuumnwStlyV2VfDqdSriM1UlFOWiTjq1rol06e8y04NM0xOu9Cu+1V2i7VTFuOjE7uOrEuuSW6iv+0xaEn3KUHH5pyPE4E+FTPb9rbc9e1Mcp1/EIe75NMx0FrSpU6n7lRfq2TFVhXY+Kfa9pcGvjM084/bVi2GAZkwHFqV9LCKr9nNSexHa1Se9c3XpWqPNNq7bqiro8Ga9n4OZYrtRdp/VExvnTlx0d3i1JaounM5jR6AAAAITO3ZK64UjDkdlUsdkd+tc4V7KN1UAAAAAAAAAAAAAAAAAAAABm4J1zQ4sPUj1b68I2X3e5yn0WSNgciAAAAAAAAAGm8rM1HKDXjUgvzf8AQiZvZNg9madc6PhEtnwmW3hVGfjTg/5USaOrCmyo0vVx8Z9WWemAAAAAAAAAhM7dkrrhSMOR2VSx2R361zhXso3VQAAAAAAAAAAAAAAAAAAAAGbgnXNDiw9SPVvrwjZfd7nKfRZI2ByIAAAAAAAAAaJyxz2csU4+NePoqELO7OObZvZWNcyqf9Z9YbXl2W1l+2l40KfoiSbXUp5Qo86NMq7H+1XqkDIigAAAAAAAEJnbsldcKRhyOyqWOyO/WucK9lG6qAAAAAAAAAAAAAAAAAAAAAzcE65ocWHqR6t9eEbL7vc5T6LJGwORAAAAAAAAADn/ACzS0wGjDxra/CEv+SDn9SObafZSP+TXP+v5hteVHrle1/09P0RJNns6eUKPaXfLv/1V6ylTKhAAAAAAAAEJnbsldcKRhyOyqWOyO/WucK9lG6qAAAAAAAAAAAAAAAAAAAAAzcE65ocWHqR6t9eEbL7vc5T6LJGwORAAAAAAAAADU+ULLd9mWzpULCpTjsTcnttru0WmkX5kXJs1XYiKV5sPaVnBuV13YmdY03afmYT2BWdTD8Fo2Vdpyp04wbXRqkk9Ny3Ge3TNNERPgrMy9TeyK7lPCqZn6yzj2jAAAAAAAAEJnbsldcKRhyOyqWOyO/WucK9lG6qAAAAAAAAAAAAAAAAAAAAAzcE65ocWHqR6t9eEbL7vc5T6LJGwORAAAAAAAAAAAAAAAAAAAAAITO3ZK64UjDkdlUsdkd+tc4V7KN1UAAAAAAAAAA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30724" name="AutoShape 4" descr="data:image/jpeg;base64,/9j/4AAQSkZJRgABAQAAAQABAAD/2wCEAAkGBwgHBhQIBwgWFRUXFh0aFxYXFx8gGBocIB0ZIRoVGxgkHigiIx0xHCAVJD0rJSkrLi4uIB81ODMtNzQuMCsBCgoKDg0OGxAQGzcmICQ3MjEyLzc2LzE0NTcwMjc0LDQ0MC4sLSw0LC0vMCwvLzQ0LC0sLCw3LCwsLC00NC8sNv/AABEIAJ8BPgMBEQACEQEDEQH/xAAcAAEAAgMBAQEAAAAAAAAAAAAABQgEBgcBAgP/xABCEAACAQIDAwkEBwYFBQAAAAAAAQIDBAUGERIhcwciMTU2QVFhshOBkaEUMlJicbHCFXKSosHwFkJ0gtEjJDNDU//EABsBAQACAwEBAAAAAAAAAAAAAAAEBQMGBwIB/8QANxEBAAEDAQQHBwMEAgMAAAAAAAECAwQRBSExcRIyMzRBUbEGE2GBkaHBItHwFEJSYiThFUNy/9oADAMBAAIRAxEAPwDUTXXZgAAAAAAAABm4J1zQ4sPUj1b68I2X3e5yn0WSNgciAAAAAAAAAAAAAAAAAAAAAQmduyV1wpGHI7KpY7I79a5wr2UbqoAAAAAAAAAAAAAAAAAAAADNwTrmhxYepHq314Rsvu9zlPoskbA5EAAAAAAAAAPJSjCO1OWi8WH2ImZ0h6HwAAAAAAAAAQmduyV1wpGHI7KpY7I79a5wr2UbqoAAAAAAAAAAAAAAAAAAAADNwTrmhxYepHq314Rsvu9zlPoskbA5EAAAAAAAAAObcruYHRoRwS2nvlpOpp3RT5sfe1r7l4lfm3dI6ENu9l9n9KqcquN0bo5+M/KN3znybPkTHv2/gEa9SX/UhzKn7y/ze9aP8dV3EnHu+8o18VNtnA/o8maY6s745eXy4NiM6qAAAAAAAAITO3ZK64UjDkdlUsdkd+tc4V7KN1UAAAAAAAAAAAAAAAAAAAABm4J1zQ4sPUj1b68I2X3e5yn0WSNgciAAAAAAAAMXFL+hheHVL66lpGEW35+CXm3oveea64opmqWfGsV5F2m1RxmdP5yV1xbEK+K4lUv7p86ctX5eEV5JaL3FDXXNdU1S6vjY9GPaptUcIj+fVPcneP8A7Cx9KtPSlV0hU8F9mfufybM2Ld93Xv4Srdu7P/q8aejH6qd8fmPn66O7F05mAAAAAAAAQmduyV1wpGHI7KpY7I79a5wr2UbqoAAAAAAAAAAAAAAAAAAAADNwTrmhxYepHq314Rsvu9zlPoskbA5EAAAAABi4pbfTMNq2uv14Sj8U1qea46VMwzY933V6mvymJ+kuP5d5R8VwvShiK9vTW7nPSovwn3/7tfxRVWsyujdVvhvuf7OY2R+q1+ir4cPp+30e57zzHMVrCysKMoU09qe1prJ9y0Ta2Vvfm9OjQZOV7yOjTwNjbDnCrm7dmJq4Rp4fXxn+cWkkRsYB0vBOVCFlgkba/s51KsI7KkmtmSX1XJvenppruevSWFvN6NGlUb2n5nsvN3Imu3XEUzv08Y89PDTy3x5MPB8z4vmzN9vbXNbYpe02vZQ3R0gnLnd8vqrp3eSPFF6u9diJ4JGVszG2dg3K6I1q006U8d+7d5cfB2AtWggAAAAAQmduyV1wpGHI7KpY7I79a5wr2UbqoAAAAAAAAAAAAAAAAAAAADNwTrmhxYepHq314Rsvu9zlPoskbA5EAAAAAAArpmm0djmO4ttnTSrLT8G24/Joob1PRuTDrOzrvvcS3X5xH18fuizGmgAABvnI9aOtmKdy47qdJ/GTSXy2ybg063Jnyax7U3eji00f5T9oj99HYy1aAAAAAABCZ27JXXCkYcjsqljsjv1rnCvZRuqgAAAAAAAAAAAAAAAAAAAAM3BOuaHFh6kerfXhGy+73OU+iyRsDkQAAAANZwnOFnf5jr4LNqMoTcab7p7K5y/eUlL8UR6Mimq5NC4ytj3bOJbyY3xMaz8NeHy00+bZiQp3EeVi0Vtm6VVf+ynCf5x/SU+bTpd183RvZq708GKf8ZmPz+WnEVsAAAAdZ5GLRQwy4vPtVFD+GOv6yzwKf0zLRfay7ret2/KJn6z/ANOitpLVsntTje1vAc32mOZgrYbZ7404Jxn9tp6Ta+7vhp72R7eRTcrmmPBcZuyLuJi0XrnGqd8eXl8+OrZSQpwAAAhM7dkrrhSMOR2VSx2R361zhXso3VQAAAAAAAAAAAAAAAAAAAAGbgnXNDiw9SPVvrwjZfd7nKfRZI2ByIA0flSucTwyxo4lhd5OnszcJqL3NSWqco9D0cWt/iQ8yqumIqplsns5ax79yuzeoidY1jX4cdJ4+P2aZY8puYLbRXDp1V96Gj+MWl8iJTm3I472wXvZnCr6utPKf31TkOVpO2l7TCNJ6c3SprHXz5qaXxM39fu6qtn2Snpxpd3eO7f6uZ/SK30j6T7R7e1tbSej2tddrXx13lfrOurcfd09DoabuGnwdr5P84QzBafRbySVxBb/AL6+2l4+K/tW+Nke8jSeLnW29jzh1+8t9nP2+H7IDlptHpbXkV9uDf8AC4/rMGfT1ZWnsld7W3yn8T+HLyuboAAAHeOTa0dpk6gpLfLam/8AdJ6fy7JdYlOlqHMtv3feZ9enhpH0jf8AfVqPKZnP27lgmE1eb0Vpp/W8aafh4+PR0a6xcvJ1/RT8177P7G6GmVfjf/bHl8efl5ceWlZXxqpl/GoYhCG0lqpR102otaNa/B/ikQ7Nz3dcVNi2jhRmY9VmZ014T5TDeL7lam9Vh+FJeDqT1/lSX5kyrP8A8Ya3Z9ko/wDbc+kfmf2a9fcouZLvdC6jTXhTgvzer+ZgqzLs+Oi1s+zuBb409LnP7aR9nW8oU7mnlug76vKdSUNuUptuWsudpv8ABNL3FpYifdxrxaLtSq3OXX7uIimJ0iI4bt334pgyoCEzt2SuuFIw5HZVLHZHfrXOFeyjdVAAAAAAAAAAAAAAAAAAAAAZuCdc0OLD1I9W+vCNl93ucp9FkjYHIgCEzph/7TyvcWyjq9hyj47Uecl72tPeYcijpW5hY7JyPcZluvw10nlO6fVXso3VQAB+1nd17G6jdWlVxnF6xkulM+01TTOsMd21Rdom3XGsTxhsOa86XeZbGna3NtGGw9puLfOlppro+hb3u3me9kzdiImFTs3YtvBuVXKKpnXdv8I/LWCOugAAA23/AB9icMtRwa2pxg4x2Papva2V3Jdz03a/DQk/1Vfu+hH1UP8A4DHnLnJrnXWdej4a/mPh6tSIy+AAGdgdg8TxijYpfXqRi9O5a85+5as926enVFKNmX4sWK7v+MTP7fdZCKUY7MVuRfuRzOu+XofEJnbsldcKRhyOyqWOyO/WucK9lG6qAAAAAAAAAAAAAAAAAAAAAzcE65ocWHqR6t9eEbL7vc5T6LJGwORAHzUnCnTc6skklvb6NPMS+0xMzpHFWvFKdCliVWlZz2qaqSUGnqnFSey9fw0NfriIqmI4Ov49VdVmiq5GlUxGvPTexjyzAAAAAAAAAAAAAbfyVq1/xbGpd1VFxhJ09XprN6R0XnsufwJWHp73eoPaSbn9DMURrrMa8uPrEO4Fw5wAQmduyV1wpGHI7KpY7I79a5wr2UbqoAAAAAAAAAAAAAAAAAAAADNwTrmhxYepHq314Rsvu9zlPoskbA5EAcy5UMBxyvrfW93OtQW90v8A5+aiklKPnpqu/Xeyuy7Vyf1ROseTcfZ3PxKNLVVMU1/5efznhPw4T4eTlpXN1AAAAAAAAAAAAAAfdCjVuKyo0KblKT0UYrVt+CQiJmdIeK66aKZqqnSI8XdMh4PjGFYbpjOISm2t1JtNU/La6dfJPZXn0lzjW66Kf1z8nNds5mLkXf8Aj0RGn93DX5cPtrybQSVMhM7dkrrhSMOR2VSx2R361zhXso3VQAAAAAAAAAAAAAAAAAAAAGbgnXNDiw9SPVvrwjZfd7nKfRZI2ByIAAc8zvyeU75yxDAoKNTplS6Iz84+Evk/Lvg5GJFX6qOPk2vZHtDVa0s5M60+FXjHPzj7x8XJatKpRqulWpuMk9HFrRp96a8SrmJjdLeaaqaoiqmdYl8h6AAAAAAAAAADOwfCb3Gr5WeH0XKT6fCK75Sfcj3RbqrnSlGysu1i25uXZ0j1+EfF2vJ+TbLLdH2n/krNc6o10fdgu5fN/JW9jHptR8XOtq7Zu51WnCiOEfmfj9o+7ZiQpwCEzt2SuuFIw5HZVLHZHfrXOFeyjdVAAAAAAAAAAAAAAAAAAAAAZuCdc0OLD1I9W+vCNl93ucp9FkjYHIgAAA1fOWTLPMlL2sNKddLm1Etz+7Nd68+lfJxr+NTdjXxXWyts3cGrozvo8vzH80n7uKYvhd5g987PEKLjJfBrulF96KiuiqidKnRMXKtZNuLlqdYn+aT8WGeUgAAAAAAAAn8p5Uvsy3OlBbNOL59VrcvJeMtO746GazYquzu4Kvae1bODR+rfVPCn+cI/kO24BgdhgFirXD6Wi/zSf1pPxk/7S7i4t2qbcaUuc5udezLnvLs8o8I5JMyIYAAhM7dkrrhSMOR2VSx2R361zhXso3VQAAAAAAAAAAAAAAAAAAAAGbgnXNDiw9SPVvrwjZfd7nKfRZI2ByIAAAAEVmLAbDH7B21/T6Ndma+tB+Kfw3dDMd21TcjSpNwc+9h3OnannHhKu01sycdddO9dBQusROsavA+gAAAAATWTcKoY1mOlYXc9ISbctHo2oxb2V+On5mWxbiu5FMq7auXXi4ld2iN8afedHf7O1oWVtG2tKKhCK0UUtyLymmKY0hy67dru1zXXOsz4v2PrGAAAEJnbsldcKRhyOyqWOyO/WucK9lG6qAAAAAAAAAAAAAAAAAAAAAzcE65ocWHqR6t9eEbL7vc5T6LJGwORAAAAAiM23FzbZcrysqM51HDZhGEW5ay5uqS8NdfcYr8zFudOKfsy3RXl0RcmIp11nXdG7f8Afg4vbZJzLcx1p4TNfvOMflJoqYxrs/2uhXNt4Fvjdj5az6RKXtuS7H6ujrVKMPHWbb+UWvmZYwbk8dEC57UYVPViqfl+8wmLbkkfTdYx7o0/6uX9DLGB51IFz2t/wtfWf+vyj86ZAtcAwT9oWl5OTjJKSnpvTem7RbnqY7+JFujpRKVsnb9zMyPc10RGuumnwStlyV2VfDqdSriM1UlFOWiTjq1rol06e8y04NM0xOu9Cu+1V2i7VTFuOjE7uOrEuuSW6iv+0xaEn3KUHH5pyPE4E+FTPb9rbc9e1Mcp1/EIe75NMx0FrSpU6n7lRfq2TFVhXY+Kfa9pcGvjM084/bVi2GAZkwHFqV9LCKr9nNSexHa1Se9c3XpWqPNNq7bqiro8Ga9n4OZYrtRdp/VExvnTlx0d3i1JaounM5jR6AAAAITO3ZK64UjDkdlUsdkd+tc4V7KN1UAAAAAAAAAAAAAAAAAAAABm4J1zQ4sPUj1b68I2X3e5yn0WSNgciAAAAAAAAAGm8rM1HKDXjUgvzf8AQiZvZNg9madc6PhEtnwmW3hVGfjTg/5USaOrCmyo0vVx8Z9WWemAAAAAAAAAhM7dkrrhSMOR2VSx2R361zhXso3VQAAAAAAAAAAAAAAAAAAAAGbgnXNDiw9SPVvrwjZfd7nKfRZI2ByIAAAAAAAAAaJyxz2csU4+NePoqELO7OObZvZWNcyqf9Z9YbXl2W1l+2l40KfoiSbXUp5Qo86NMq7H+1XqkDIigAAAAAAAEJnbsldcKRhyOyqWOyO/WucK9lG6qAAAAAAAAAAAAAAAAAAAAAzcE65ocWHqR6t9eEbL7vc5T6LJGwORAAAAAAAAADn/ACzS0wGjDxra/CEv+SDn9SObafZSP+TXP+v5hteVHrle1/09P0RJNns6eUKPaXfLv/1V6ylTKhAAAAAAAAEJnbsldcKRhyOyqWOyO/WucK9lG6qAAAAAAAAAAAAAAAAAAAAAzcE65ocWHqR6t9eEbL7vc5T6LJGwORAAAAAAAAADU+ULLd9mWzpULCpTjsTcnttru0WmkX5kXJs1XYiKV5sPaVnBuV13YmdY03afmYT2BWdTD8Fo2Vdpyp04wbXRqkk9Ny3Ge3TNNERPgrMy9TeyK7lPCqZn6yzj2jAAAAAAAAEJnbsldcKRhyOyqWOyO/WucK9lG6qAAAAAAAAAAAAAAAAAAAAAzcE65ocWHqR6t9eEbL7vc5T6LJGwORAAAAAAAAAAAAAAAAAAAAAITO3ZK64UjDkdlUsdkd+tc4V7KN1UAAAAAAAAAAP/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a:p>
        </p:txBody>
      </p:sp>
      <p:sp>
        <p:nvSpPr>
          <p:cNvPr id="28" name="Rectangle 27"/>
          <p:cNvSpPr/>
          <p:nvPr/>
        </p:nvSpPr>
        <p:spPr>
          <a:xfrm>
            <a:off x="188647" y="5564599"/>
            <a:ext cx="2120346" cy="997707"/>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lvl="0" algn="ctr" defTabSz="457200" fontAlgn="base">
              <a:spcBef>
                <a:spcPct val="0"/>
              </a:spcBef>
              <a:spcAft>
                <a:spcPct val="0"/>
              </a:spcAft>
              <a:defRPr/>
            </a:pPr>
            <a:r>
              <a:rPr lang="en-GB" sz="1000" dirty="0">
                <a:solidFill>
                  <a:schemeClr val="tx1"/>
                </a:solidFill>
                <a:latin typeface="Calibri" pitchFamily="34" charset="0"/>
              </a:rPr>
              <a:t>In Science, we will explore how solids can changes to liquids and gases by conduction a range of observations before investigating materials and their uses by fixing broken umbrellas.</a:t>
            </a:r>
          </a:p>
        </p:txBody>
      </p:sp>
      <p:sp>
        <p:nvSpPr>
          <p:cNvPr id="29" name="Snip Diagonal Corner Rectangle 21"/>
          <p:cNvSpPr>
            <a:spLocks noChangeArrowheads="1"/>
          </p:cNvSpPr>
          <p:nvPr/>
        </p:nvSpPr>
        <p:spPr bwMode="auto">
          <a:xfrm>
            <a:off x="6839625" y="2579369"/>
            <a:ext cx="2079851" cy="252413"/>
          </a:xfrm>
          <a:custGeom>
            <a:avLst/>
            <a:gdLst>
              <a:gd name="T0" fmla="*/ 2055812 w 2055812"/>
              <a:gd name="T1" fmla="*/ 126207 h 252947"/>
              <a:gd name="T2" fmla="*/ 1027906 w 2055812"/>
              <a:gd name="T3" fmla="*/ 252413 h 252947"/>
              <a:gd name="T4" fmla="*/ 0 w 2055812"/>
              <a:gd name="T5" fmla="*/ 126207 h 252947"/>
              <a:gd name="T6" fmla="*/ 1027906 w 2055812"/>
              <a:gd name="T7" fmla="*/ 0 h 252947"/>
              <a:gd name="T8" fmla="*/ 0 60000 65536"/>
              <a:gd name="T9" fmla="*/ 5898240 60000 65536"/>
              <a:gd name="T10" fmla="*/ 11796480 60000 65536"/>
              <a:gd name="T11" fmla="*/ 17694720 60000 65536"/>
              <a:gd name="T12" fmla="*/ 21079 w 2055812"/>
              <a:gd name="T13" fmla="*/ 21078 h 252947"/>
              <a:gd name="T14" fmla="*/ 2034733 w 2055812"/>
              <a:gd name="T15" fmla="*/ 231869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A237FF"/>
          </a:solidFill>
          <a:ln>
            <a:noFill/>
          </a:ln>
          <a:effectLst>
            <a:outerShdw blurRad="63500" dist="23000" dir="5400000" rotWithShape="0">
              <a:srgbClr val="000000">
                <a:alpha val="34998"/>
              </a:srgbClr>
            </a:outerShdw>
          </a:effectLst>
        </p:spPr>
        <p:txBody>
          <a:bodyPr tIns="0" anchor="ctr"/>
          <a:lstStyle/>
          <a:p>
            <a:pPr algn="ctr" defTabSz="457200" fontAlgn="auto">
              <a:spcBef>
                <a:spcPts val="0"/>
              </a:spcBef>
              <a:spcAft>
                <a:spcPts val="0"/>
              </a:spcAft>
              <a:defRPr/>
            </a:pPr>
            <a:r>
              <a:rPr lang="en-GB" sz="1200" dirty="0">
                <a:solidFill>
                  <a:schemeClr val="lt1"/>
                </a:solidFill>
              </a:rPr>
              <a:t>Art</a:t>
            </a:r>
            <a:endParaRPr lang="en-GB" sz="1200" dirty="0">
              <a:solidFill>
                <a:schemeClr val="lt1"/>
              </a:solidFill>
              <a:latin typeface="+mn-lt"/>
              <a:ea typeface="+mn-ea"/>
            </a:endParaRPr>
          </a:p>
        </p:txBody>
      </p:sp>
      <p:sp>
        <p:nvSpPr>
          <p:cNvPr id="30" name="Rectangle 29"/>
          <p:cNvSpPr/>
          <p:nvPr/>
        </p:nvSpPr>
        <p:spPr>
          <a:xfrm>
            <a:off x="6847266" y="2891627"/>
            <a:ext cx="2057400" cy="637492"/>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defTabSz="457200">
              <a:defRPr/>
            </a:pPr>
            <a:r>
              <a:rPr lang="en-US" sz="1000" dirty="0">
                <a:solidFill>
                  <a:schemeClr val="tx1"/>
                </a:solidFill>
                <a:latin typeface="Calibri" pitchFamily="34" charset="0"/>
                <a:ea typeface="ＭＳ Ｐゴシック" pitchFamily="34" charset="-128"/>
              </a:rPr>
              <a:t>In Art, we will be using drawing through a range of mediums to become open, curious explorers of the natural world..</a:t>
            </a:r>
            <a:endParaRPr lang="en-GB" sz="1000" dirty="0">
              <a:solidFill>
                <a:schemeClr val="tx1"/>
              </a:solidFill>
              <a:latin typeface="Calibri" pitchFamily="34" charset="0"/>
              <a:ea typeface="ＭＳ Ｐゴシック" pitchFamily="34" charset="-128"/>
            </a:endParaRPr>
          </a:p>
        </p:txBody>
      </p:sp>
      <p:sp>
        <p:nvSpPr>
          <p:cNvPr id="31" name="Snip Diagonal Corner Rectangle 18"/>
          <p:cNvSpPr>
            <a:spLocks noChangeArrowheads="1"/>
          </p:cNvSpPr>
          <p:nvPr/>
        </p:nvSpPr>
        <p:spPr bwMode="auto">
          <a:xfrm>
            <a:off x="188647" y="2445868"/>
            <a:ext cx="2110896" cy="250445"/>
          </a:xfrm>
          <a:custGeom>
            <a:avLst/>
            <a:gdLst>
              <a:gd name="T0" fmla="*/ 2055813 w 2055812"/>
              <a:gd name="T1" fmla="*/ 177801 h 252947"/>
              <a:gd name="T2" fmla="*/ 1027907 w 2055812"/>
              <a:gd name="T3" fmla="*/ 355600 h 252947"/>
              <a:gd name="T4" fmla="*/ 0 w 2055812"/>
              <a:gd name="T5" fmla="*/ 177801 h 252947"/>
              <a:gd name="T6" fmla="*/ 1027907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BCFF31"/>
          </a:solidFill>
          <a:ln>
            <a:noFill/>
          </a:ln>
          <a:effectLst>
            <a:outerShdw blurRad="63500" dist="23000" dir="5400000" rotWithShape="0">
              <a:srgbClr val="000000">
                <a:alpha val="34998"/>
              </a:srgbClr>
            </a:outerShdw>
          </a:effectLst>
        </p:spPr>
        <p:txBody>
          <a:bodyPr tIns="0" anchor="ctr"/>
          <a:lstStyle/>
          <a:p>
            <a:pPr algn="ctr" defTabSz="457200">
              <a:defRPr/>
            </a:pPr>
            <a:r>
              <a:rPr lang="en-GB" sz="1200" dirty="0">
                <a:latin typeface="+mn-lt"/>
                <a:ea typeface="+mn-ea"/>
              </a:rPr>
              <a:t>Music</a:t>
            </a:r>
          </a:p>
        </p:txBody>
      </p:sp>
      <p:sp>
        <p:nvSpPr>
          <p:cNvPr id="32" name="Rectangle 31"/>
          <p:cNvSpPr/>
          <p:nvPr/>
        </p:nvSpPr>
        <p:spPr>
          <a:xfrm>
            <a:off x="195535" y="2759242"/>
            <a:ext cx="2124390" cy="829722"/>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algn="ctr"/>
            <a:r>
              <a:rPr lang="en-GB" sz="1000" dirty="0">
                <a:solidFill>
                  <a:schemeClr val="tx1"/>
                </a:solidFill>
              </a:rPr>
              <a:t>In Music we will be learning to sing in unison whilst recognising different levels of pitch. We will sing songs linked to fireworks &amp; fire as well as compose songs linked to this stimuli.</a:t>
            </a:r>
          </a:p>
        </p:txBody>
      </p:sp>
      <p:sp>
        <p:nvSpPr>
          <p:cNvPr id="33" name="Rectangle 4">
            <a:extLst>
              <a:ext uri="{FF2B5EF4-FFF2-40B4-BE49-F238E27FC236}">
                <a16:creationId xmlns:a16="http://schemas.microsoft.com/office/drawing/2014/main" id="{F588CE23-D300-4B73-8426-C4C127434899}"/>
              </a:ext>
            </a:extLst>
          </p:cNvPr>
          <p:cNvSpPr>
            <a:spLocks noChangeArrowheads="1"/>
          </p:cNvSpPr>
          <p:nvPr/>
        </p:nvSpPr>
        <p:spPr bwMode="auto">
          <a:xfrm>
            <a:off x="1241719" y="273854"/>
            <a:ext cx="7490126"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p>
            <a:pPr>
              <a:spcBef>
                <a:spcPct val="50000"/>
              </a:spcBef>
            </a:pPr>
            <a:r>
              <a:rPr lang="en-GB" dirty="0">
                <a:latin typeface="Twinkl Cursive Looped" panose="02000000000000000000" pitchFamily="2" charset="0"/>
              </a:rPr>
              <a:t>Bridgemere CE Primary School      Year Group: Y1/2      Term: Autumn </a:t>
            </a:r>
          </a:p>
        </p:txBody>
      </p:sp>
      <p:sp>
        <p:nvSpPr>
          <p:cNvPr id="34" name="Rectangle 33"/>
          <p:cNvSpPr/>
          <p:nvPr/>
        </p:nvSpPr>
        <p:spPr>
          <a:xfrm>
            <a:off x="6845407" y="5191740"/>
            <a:ext cx="2079852" cy="1370568"/>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algn="ctr" defTabSz="457200">
              <a:defRPr/>
            </a:pPr>
            <a:r>
              <a:rPr lang="en-US" sz="1000" dirty="0">
                <a:solidFill>
                  <a:schemeClr val="tx1"/>
                </a:solidFill>
                <a:latin typeface="Calibri" pitchFamily="34" charset="0"/>
                <a:ea typeface="ＭＳ Ｐゴシック" pitchFamily="34" charset="-128"/>
              </a:rPr>
              <a:t>I</a:t>
            </a:r>
            <a:r>
              <a:rPr lang="en-GB" sz="1000" dirty="0">
                <a:solidFill>
                  <a:schemeClr val="tx1"/>
                </a:solidFill>
                <a:latin typeface="Calibri" pitchFamily="34" charset="0"/>
                <a:ea typeface="ＭＳ Ｐゴシック" pitchFamily="34" charset="-128"/>
              </a:rPr>
              <a:t>n R.E we will be focusing on why the church is a special place for Christians. Then linking this into world faiths and why holy buildings are different to people of faith.  Before Christmas, we will exploring why we give and receive gifts at this time of year.</a:t>
            </a:r>
          </a:p>
        </p:txBody>
      </p:sp>
      <p:sp>
        <p:nvSpPr>
          <p:cNvPr id="4" name="Rectangle 3"/>
          <p:cNvSpPr/>
          <p:nvPr/>
        </p:nvSpPr>
        <p:spPr>
          <a:xfrm>
            <a:off x="2451145" y="5533735"/>
            <a:ext cx="2052426" cy="1015663"/>
          </a:xfrm>
          <a:prstGeom prst="rect">
            <a:avLst/>
          </a:prstGeom>
        </p:spPr>
        <p:txBody>
          <a:bodyPr wrap="square">
            <a:spAutoFit/>
          </a:bodyPr>
          <a:lstStyle/>
          <a:p>
            <a:pPr algn="ctr"/>
            <a:r>
              <a:rPr lang="en-GB" sz="1000" dirty="0"/>
              <a:t>In PE, we will begin by learning a range ways to send and return objects as well as looking at how exercise affects our body. Also we will be learning new gymnastics skills such as jumps and balances.</a:t>
            </a:r>
          </a:p>
        </p:txBody>
      </p:sp>
      <p:sp>
        <p:nvSpPr>
          <p:cNvPr id="14" name="Snip Diagonal Corner Rectangle 18"/>
          <p:cNvSpPr>
            <a:spLocks noChangeArrowheads="1"/>
          </p:cNvSpPr>
          <p:nvPr/>
        </p:nvSpPr>
        <p:spPr bwMode="auto">
          <a:xfrm>
            <a:off x="2484941" y="5214735"/>
            <a:ext cx="2055813" cy="263464"/>
          </a:xfrm>
          <a:custGeom>
            <a:avLst/>
            <a:gdLst>
              <a:gd name="T0" fmla="*/ 2055813 w 2055812"/>
              <a:gd name="T1" fmla="*/ 177801 h 252947"/>
              <a:gd name="T2" fmla="*/ 1027907 w 2055812"/>
              <a:gd name="T3" fmla="*/ 355600 h 252947"/>
              <a:gd name="T4" fmla="*/ 0 w 2055812"/>
              <a:gd name="T5" fmla="*/ 177801 h 252947"/>
              <a:gd name="T6" fmla="*/ 1027907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FF6600"/>
          </a:solidFill>
          <a:ln>
            <a:noFill/>
          </a:ln>
          <a:effectLst>
            <a:outerShdw blurRad="635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tIns="0" anchor="ctr"/>
          <a:lstStyle/>
          <a:p>
            <a:pPr algn="ctr" defTabSz="457200">
              <a:defRPr/>
            </a:pPr>
            <a:r>
              <a:rPr lang="en-GB" sz="1200" dirty="0">
                <a:solidFill>
                  <a:srgbClr val="FFFFFF"/>
                </a:solidFill>
                <a:latin typeface="+mn-lt"/>
                <a:ea typeface="+mn-ea"/>
              </a:rPr>
              <a:t>P.E</a:t>
            </a:r>
          </a:p>
        </p:txBody>
      </p:sp>
      <p:sp>
        <p:nvSpPr>
          <p:cNvPr id="27" name="Snip Diagonal Corner Rectangle 15"/>
          <p:cNvSpPr>
            <a:spLocks noChangeArrowheads="1"/>
          </p:cNvSpPr>
          <p:nvPr/>
        </p:nvSpPr>
        <p:spPr bwMode="auto">
          <a:xfrm>
            <a:off x="176183" y="5269205"/>
            <a:ext cx="2117784" cy="249070"/>
          </a:xfrm>
          <a:custGeom>
            <a:avLst/>
            <a:gdLst>
              <a:gd name="T0" fmla="*/ 2055812 w 2055812"/>
              <a:gd name="T1" fmla="*/ 143669 h 252947"/>
              <a:gd name="T2" fmla="*/ 1027906 w 2055812"/>
              <a:gd name="T3" fmla="*/ 287337 h 252947"/>
              <a:gd name="T4" fmla="*/ 0 w 2055812"/>
              <a:gd name="T5" fmla="*/ 143669 h 252947"/>
              <a:gd name="T6" fmla="*/ 1027906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rgbClr val="008000"/>
          </a:solidFill>
          <a:ln>
            <a:noFill/>
          </a:ln>
          <a:effectLst>
            <a:outerShdw blurRad="63500" dist="23000" dir="5400000" rotWithShape="0">
              <a:srgbClr val="000000">
                <a:alpha val="34998"/>
              </a:srgbClr>
            </a:outerShdw>
          </a:effectLst>
          <a:extLst>
            <a:ext uri="{91240B29-F687-4F45-9708-019B960494DF}">
              <a14:hiddenLine xmlns:a14="http://schemas.microsoft.com/office/drawing/2010/main" w="9525">
                <a:solidFill>
                  <a:srgbClr val="000000"/>
                </a:solidFill>
                <a:miter lim="800000"/>
                <a:headEnd/>
                <a:tailEnd/>
              </a14:hiddenLine>
            </a:ext>
          </a:extLst>
        </p:spPr>
        <p:txBody>
          <a:bodyPr tIns="0" anchor="ctr"/>
          <a:lstStyle/>
          <a:p>
            <a:pPr algn="ctr" defTabSz="457200" fontAlgn="auto">
              <a:spcBef>
                <a:spcPts val="0"/>
              </a:spcBef>
              <a:spcAft>
                <a:spcPts val="0"/>
              </a:spcAft>
              <a:defRPr/>
            </a:pPr>
            <a:r>
              <a:rPr lang="en-GB" sz="1200" dirty="0">
                <a:solidFill>
                  <a:schemeClr val="lt1"/>
                </a:solidFill>
                <a:latin typeface="+mn-lt"/>
                <a:ea typeface="+mn-ea"/>
              </a:rPr>
              <a:t>Science</a:t>
            </a:r>
          </a:p>
        </p:txBody>
      </p:sp>
      <p:sp>
        <p:nvSpPr>
          <p:cNvPr id="37" name="Snip Diagonal Corner Rectangle 18">
            <a:extLst>
              <a:ext uri="{FF2B5EF4-FFF2-40B4-BE49-F238E27FC236}">
                <a16:creationId xmlns:a16="http://schemas.microsoft.com/office/drawing/2014/main" id="{EA8629E5-EE1A-41C5-A3C8-87FB2A46D01F}"/>
              </a:ext>
            </a:extLst>
          </p:cNvPr>
          <p:cNvSpPr>
            <a:spLocks noChangeArrowheads="1"/>
          </p:cNvSpPr>
          <p:nvPr/>
        </p:nvSpPr>
        <p:spPr bwMode="auto">
          <a:xfrm>
            <a:off x="6869024" y="3588964"/>
            <a:ext cx="2057399" cy="267630"/>
          </a:xfrm>
          <a:custGeom>
            <a:avLst/>
            <a:gdLst>
              <a:gd name="T0" fmla="*/ 2055813 w 2055812"/>
              <a:gd name="T1" fmla="*/ 177801 h 252947"/>
              <a:gd name="T2" fmla="*/ 1027907 w 2055812"/>
              <a:gd name="T3" fmla="*/ 355600 h 252947"/>
              <a:gd name="T4" fmla="*/ 0 w 2055812"/>
              <a:gd name="T5" fmla="*/ 177801 h 252947"/>
              <a:gd name="T6" fmla="*/ 1027907 w 2055812"/>
              <a:gd name="T7" fmla="*/ 0 h 252947"/>
              <a:gd name="T8" fmla="*/ 0 60000 65536"/>
              <a:gd name="T9" fmla="*/ 5898240 60000 65536"/>
              <a:gd name="T10" fmla="*/ 11796480 60000 65536"/>
              <a:gd name="T11" fmla="*/ 17694720 60000 65536"/>
              <a:gd name="T12" fmla="*/ 21079 w 2055812"/>
              <a:gd name="T13" fmla="*/ 21079 h 252947"/>
              <a:gd name="T14" fmla="*/ 2034733 w 2055812"/>
              <a:gd name="T15" fmla="*/ 231868 h 252947"/>
            </a:gdLst>
            <a:ahLst/>
            <a:cxnLst>
              <a:cxn ang="T8">
                <a:pos x="T0" y="T1"/>
              </a:cxn>
              <a:cxn ang="T9">
                <a:pos x="T2" y="T3"/>
              </a:cxn>
              <a:cxn ang="T10">
                <a:pos x="T4" y="T5"/>
              </a:cxn>
              <a:cxn ang="T11">
                <a:pos x="T6" y="T7"/>
              </a:cxn>
            </a:cxnLst>
            <a:rect l="T12" t="T13" r="T14" b="T15"/>
            <a:pathLst>
              <a:path w="2055812" h="252947">
                <a:moveTo>
                  <a:pt x="0" y="0"/>
                </a:moveTo>
                <a:lnTo>
                  <a:pt x="2013653" y="0"/>
                </a:lnTo>
                <a:lnTo>
                  <a:pt x="2055812" y="42159"/>
                </a:lnTo>
                <a:lnTo>
                  <a:pt x="2055812" y="252947"/>
                </a:lnTo>
                <a:lnTo>
                  <a:pt x="42159" y="252947"/>
                </a:lnTo>
                <a:lnTo>
                  <a:pt x="0" y="210788"/>
                </a:lnTo>
                <a:lnTo>
                  <a:pt x="0" y="0"/>
                </a:lnTo>
                <a:close/>
              </a:path>
            </a:pathLst>
          </a:custGeom>
          <a:solidFill>
            <a:schemeClr val="accent2">
              <a:lumMod val="50000"/>
            </a:schemeClr>
          </a:solidFill>
          <a:ln>
            <a:noFill/>
          </a:ln>
          <a:effectLst>
            <a:outerShdw blurRad="63500" dist="23000" dir="5400000" rotWithShape="0">
              <a:srgbClr val="000000">
                <a:alpha val="34998"/>
              </a:srgbClr>
            </a:outerShdw>
          </a:effectLst>
        </p:spPr>
        <p:txBody>
          <a:bodyPr tIns="0" anchor="ct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defTabSz="457200">
              <a:defRPr/>
            </a:pPr>
            <a:r>
              <a:rPr lang="en-US" sz="1200" dirty="0">
                <a:solidFill>
                  <a:srgbClr val="FFFFFF"/>
                </a:solidFill>
              </a:rPr>
              <a:t>D</a:t>
            </a:r>
            <a:r>
              <a:rPr lang="en-GB" sz="1200" dirty="0" err="1">
                <a:solidFill>
                  <a:srgbClr val="FFFFFF"/>
                </a:solidFill>
              </a:rPr>
              <a:t>esign</a:t>
            </a:r>
            <a:r>
              <a:rPr lang="en-GB" sz="1200" dirty="0">
                <a:solidFill>
                  <a:srgbClr val="FFFFFF"/>
                </a:solidFill>
              </a:rPr>
              <a:t> and Technology</a:t>
            </a:r>
            <a:endParaRPr lang="en-GB" sz="1200" dirty="0">
              <a:solidFill>
                <a:srgbClr val="FFFFFF"/>
              </a:solidFill>
              <a:latin typeface="+mn-lt"/>
              <a:ea typeface="+mn-ea"/>
            </a:endParaRPr>
          </a:p>
        </p:txBody>
      </p:sp>
      <p:sp>
        <p:nvSpPr>
          <p:cNvPr id="38" name="Rectangle 37">
            <a:extLst>
              <a:ext uri="{FF2B5EF4-FFF2-40B4-BE49-F238E27FC236}">
                <a16:creationId xmlns:a16="http://schemas.microsoft.com/office/drawing/2014/main" id="{D2777356-8870-4A70-8DDF-A0604A0B086D}"/>
              </a:ext>
            </a:extLst>
          </p:cNvPr>
          <p:cNvSpPr/>
          <p:nvPr/>
        </p:nvSpPr>
        <p:spPr>
          <a:xfrm>
            <a:off x="6847267" y="3916439"/>
            <a:ext cx="2057400" cy="880713"/>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defTabSz="457200">
              <a:defRPr/>
            </a:pPr>
            <a:r>
              <a:rPr lang="en-GB" sz="1000" dirty="0">
                <a:solidFill>
                  <a:schemeClr val="tx1"/>
                </a:solidFill>
                <a:latin typeface="Calibri" pitchFamily="34" charset="0"/>
              </a:rPr>
              <a:t>In design and technology, we will be e</a:t>
            </a:r>
            <a:r>
              <a:rPr lang="en-US" sz="1000" dirty="0" err="1">
                <a:solidFill>
                  <a:schemeClr val="tx1"/>
                </a:solidFill>
                <a:latin typeface="Calibri" pitchFamily="34" charset="0"/>
              </a:rPr>
              <a:t>xploring</a:t>
            </a:r>
            <a:r>
              <a:rPr lang="en-US" sz="1000" dirty="0">
                <a:solidFill>
                  <a:schemeClr val="tx1"/>
                </a:solidFill>
                <a:latin typeface="Calibri" pitchFamily="34" charset="0"/>
              </a:rPr>
              <a:t> and evaluating a range of wheeled products such as toys and everyday objects</a:t>
            </a:r>
            <a:r>
              <a:rPr lang="en-GB" sz="1000" dirty="0">
                <a:solidFill>
                  <a:schemeClr val="tx1"/>
                </a:solidFill>
                <a:latin typeface="Calibri" pitchFamily="34" charset="0"/>
              </a:rPr>
              <a:t> before creating our own using construction kits.</a:t>
            </a:r>
          </a:p>
        </p:txBody>
      </p:sp>
      <p:pic>
        <p:nvPicPr>
          <p:cNvPr id="39" name="Picture 38">
            <a:extLst>
              <a:ext uri="{FF2B5EF4-FFF2-40B4-BE49-F238E27FC236}">
                <a16:creationId xmlns:a16="http://schemas.microsoft.com/office/drawing/2014/main" id="{D5537CD6-9F62-4A81-9AC5-C4EABC5CAEA7}"/>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7975" y="53474"/>
            <a:ext cx="807641" cy="776005"/>
          </a:xfrm>
          <a:prstGeom prst="rect">
            <a:avLst/>
          </a:prstGeom>
          <a:noFill/>
        </p:spPr>
      </p:pic>
      <p:sp>
        <p:nvSpPr>
          <p:cNvPr id="35" name="Rectangle 34">
            <a:extLst>
              <a:ext uri="{FF2B5EF4-FFF2-40B4-BE49-F238E27FC236}">
                <a16:creationId xmlns:a16="http://schemas.microsoft.com/office/drawing/2014/main" id="{182F3846-603C-4851-BD3D-A60FACE84F00}"/>
              </a:ext>
            </a:extLst>
          </p:cNvPr>
          <p:cNvSpPr/>
          <p:nvPr/>
        </p:nvSpPr>
        <p:spPr bwMode="auto">
          <a:xfrm>
            <a:off x="194444" y="1211361"/>
            <a:ext cx="2092415" cy="1137520"/>
          </a:xfrm>
          <a:prstGeom prst="rect">
            <a:avLst/>
          </a:prstGeom>
          <a:solidFill>
            <a:schemeClr val="accent4">
              <a:lumMod val="20000"/>
              <a:lumOff val="80000"/>
            </a:schemeClr>
          </a:solidFill>
          <a:ln>
            <a:noFill/>
          </a:ln>
          <a:effectLst/>
        </p:spPr>
        <p:style>
          <a:lnRef idx="1">
            <a:schemeClr val="accent1"/>
          </a:lnRef>
          <a:fillRef idx="3">
            <a:schemeClr val="accent1"/>
          </a:fillRef>
          <a:effectRef idx="2">
            <a:schemeClr val="accent1"/>
          </a:effectRef>
          <a:fontRef idx="minor">
            <a:schemeClr val="lt1"/>
          </a:fontRef>
        </p:style>
        <p:txBody>
          <a:bodyPr/>
          <a:lstStyle/>
          <a:p>
            <a:pPr lvl="0" algn="ctr" defTabSz="457200" fontAlgn="base">
              <a:spcBef>
                <a:spcPct val="0"/>
              </a:spcBef>
              <a:spcAft>
                <a:spcPct val="0"/>
              </a:spcAft>
              <a:defRPr/>
            </a:pPr>
            <a:r>
              <a:rPr lang="en-GB" sz="1000" dirty="0">
                <a:solidFill>
                  <a:srgbClr val="000000"/>
                </a:solidFill>
                <a:latin typeface="Calibri" pitchFamily="34" charset="0"/>
              </a:rPr>
              <a:t> In English, we will be using the texts  ‘Rapunzel’ and ‘The River’ to help us to plan, write and edit our own traditional tale and circular story. We will also be looking at how we write instructions and inform others.</a:t>
            </a:r>
            <a:endParaRPr lang="en-GB" sz="800" dirty="0">
              <a:solidFill>
                <a:schemeClr val="tx1"/>
              </a:solidFill>
              <a:latin typeface="Calibri" pitchFamily="34" charset="0"/>
              <a:ea typeface="ＭＳ Ｐゴシック" pitchFamily="34" charset="-128"/>
            </a:endParaRPr>
          </a:p>
          <a:p>
            <a:pPr defTabSz="457200">
              <a:defRPr/>
            </a:pPr>
            <a:endParaRPr lang="en-GB" sz="800" dirty="0">
              <a:solidFill>
                <a:schemeClr val="tx1"/>
              </a:solidFill>
              <a:latin typeface="Calibri" pitchFamily="34" charset="0"/>
              <a:ea typeface="ＭＳ Ｐゴシック" pitchFamily="34" charset="-128"/>
            </a:endParaRPr>
          </a:p>
          <a:p>
            <a:pPr defTabSz="457200">
              <a:defRPr/>
            </a:pPr>
            <a:endParaRPr lang="en-GB" sz="800" dirty="0">
              <a:solidFill>
                <a:schemeClr val="tx1"/>
              </a:solidFill>
              <a:latin typeface="Calibri" pitchFamily="34" charset="0"/>
              <a:ea typeface="ＭＳ Ｐゴシック" pitchFamily="34" charset="-128"/>
            </a:endParaRPr>
          </a:p>
        </p:txBody>
      </p:sp>
      <p:pic>
        <p:nvPicPr>
          <p:cNvPr id="2" name="Picture 2" descr="Adam Smith Institute">
            <a:extLst>
              <a:ext uri="{FF2B5EF4-FFF2-40B4-BE49-F238E27FC236}">
                <a16:creationId xmlns:a16="http://schemas.microsoft.com/office/drawing/2014/main" id="{E96F2F5C-9D8B-44F0-AD46-28E622EBF83B}"/>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496032" y="2778230"/>
            <a:ext cx="4175125" cy="23598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351294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5352</TotalTime>
  <Words>475</Words>
  <Application>Microsoft Office PowerPoint</Application>
  <PresentationFormat>On-screen Show (4:3)</PresentationFormat>
  <Paragraphs>30</Paragraphs>
  <Slides>1</Slides>
  <Notes>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Twinkl Cursive Looped</vt:lpstr>
      <vt:lpstr>Office Theme</vt:lpstr>
      <vt:lpstr>PowerPoint Presentation</vt:lpstr>
    </vt:vector>
  </TitlesOfParts>
  <Company>Your Company Name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Steve Torrie</dc:creator>
  <cp:lastModifiedBy>MissHancock</cp:lastModifiedBy>
  <cp:revision>99</cp:revision>
  <cp:lastPrinted>2023-04-19T08:49:36Z</cp:lastPrinted>
  <dcterms:created xsi:type="dcterms:W3CDTF">2014-01-12T15:09:39Z</dcterms:created>
  <dcterms:modified xsi:type="dcterms:W3CDTF">2026-09-02T14:11:30Z</dcterms:modified>
</cp:coreProperties>
</file>