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CA13"/>
    <a:srgbClr val="BCFF31"/>
    <a:srgbClr val="A237FF"/>
    <a:srgbClr val="26F3FF"/>
    <a:srgbClr val="E719C5"/>
    <a:srgbClr val="FFB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405" autoAdjust="0"/>
    <p:restoredTop sz="94660"/>
  </p:normalViewPr>
  <p:slideViewPr>
    <p:cSldViewPr>
      <p:cViewPr>
        <p:scale>
          <a:sx n="80" d="100"/>
          <a:sy n="80" d="100"/>
        </p:scale>
        <p:origin x="-763" y="10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D551B7-602C-458F-8773-7D9172BEB02D}"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551B7-602C-458F-8773-7D9172BEB02D}"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551B7-602C-458F-8773-7D9172BEB02D}"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551B7-602C-458F-8773-7D9172BEB02D}"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551B7-602C-458F-8773-7D9172BEB02D}"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551B7-602C-458F-8773-7D9172BEB02D}"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D551B7-602C-458F-8773-7D9172BEB02D}"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D551B7-602C-458F-8773-7D9172BEB02D}"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51B7-602C-458F-8773-7D9172BEB02D}"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551B7-602C-458F-8773-7D9172BEB02D}" type="datetimeFigureOut">
              <a:rPr lang="en-US" smtClean="0"/>
              <a:pPr/>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4F854-DE75-43E4-A2D6-09BF6C9AC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ihmr3H3YrQAhXFVxQKHfOyAy8QjRwIBw&amp;url=http://bbb.webinsights.studio/start-playing/&amp;bvm=bv.137132246,d.ZGg&amp;psig=AFQjCNF7DtgOjRRFe7dINSNXu2SYg3X8qQ&amp;ust=1478198651883524"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google.co.uk/url?sa=i&amp;rct=j&amp;q=&amp;esrc=s&amp;source=images&amp;cd=&amp;cad=rja&amp;uact=8&amp;ved=0ahUKEwjKxcvU3IrQAhXHcRQKHd8XBzQQjRwIBw&amp;url=http://www.imore.com/apps&amp;psig=AFQjCNEwpmUsn2tD3nqQ9_TkRftE1zIqgA&amp;ust=14781984402702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07889" y="271463"/>
            <a:ext cx="81122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GB" dirty="0" smtClean="0"/>
              <a:t>        </a:t>
            </a:r>
            <a:r>
              <a:rPr lang="en-GB" dirty="0" err="1" smtClean="0"/>
              <a:t>Bridgemere</a:t>
            </a:r>
            <a:r>
              <a:rPr lang="en-GB" dirty="0" smtClean="0"/>
              <a:t> </a:t>
            </a:r>
            <a:r>
              <a:rPr lang="en-GB" dirty="0" smtClean="0"/>
              <a:t>CE Primary </a:t>
            </a:r>
            <a:r>
              <a:rPr lang="en-GB" dirty="0" smtClean="0"/>
              <a:t>School</a:t>
            </a:r>
            <a:r>
              <a:rPr lang="en-GB" dirty="0" smtClean="0"/>
              <a:t>          </a:t>
            </a:r>
            <a:r>
              <a:rPr lang="en-GB" dirty="0" smtClean="0"/>
              <a:t>Year </a:t>
            </a:r>
            <a:r>
              <a:rPr lang="en-GB" dirty="0"/>
              <a:t>Group: </a:t>
            </a:r>
            <a:r>
              <a:rPr lang="en-GB" dirty="0" smtClean="0"/>
              <a:t>Y5/6       </a:t>
            </a:r>
            <a:r>
              <a:rPr lang="en-GB" dirty="0" smtClean="0"/>
              <a:t>Term </a:t>
            </a:r>
            <a:r>
              <a:rPr lang="en-GB" dirty="0"/>
              <a:t>: </a:t>
            </a:r>
            <a:r>
              <a:rPr lang="en-GB" dirty="0" smtClean="0"/>
              <a:t> Autumn 2 </a:t>
            </a:r>
            <a:endParaRPr lang="en-GB" dirty="0"/>
          </a:p>
        </p:txBody>
      </p:sp>
      <p:sp>
        <p:nvSpPr>
          <p:cNvPr id="5" name="Round Single Corner Rectangle 25"/>
          <p:cNvSpPr>
            <a:spLocks noChangeArrowheads="1"/>
          </p:cNvSpPr>
          <p:nvPr/>
        </p:nvSpPr>
        <p:spPr bwMode="auto">
          <a:xfrm>
            <a:off x="2484438" y="786518"/>
            <a:ext cx="4175125" cy="1312044"/>
          </a:xfrm>
          <a:custGeom>
            <a:avLst/>
            <a:gdLst>
              <a:gd name="T0" fmla="*/ 2087563 w 2284412"/>
              <a:gd name="T1" fmla="*/ 0 h 355600"/>
              <a:gd name="T2" fmla="*/ 0 w 2284412"/>
              <a:gd name="T3" fmla="*/ 249237 h 355600"/>
              <a:gd name="T4" fmla="*/ 2087563 w 2284412"/>
              <a:gd name="T5" fmla="*/ 498475 h 355600"/>
              <a:gd name="T6" fmla="*/ 4175125 w 2284412"/>
              <a:gd name="T7" fmla="*/ 249237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lnTo>
                  <a:pt x="0" y="0"/>
                </a:lnTo>
                <a:close/>
              </a:path>
            </a:pathLst>
          </a:custGeom>
          <a:solidFill>
            <a:srgbClr val="00132B"/>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a:defRPr/>
            </a:pPr>
            <a:r>
              <a:rPr lang="en-GB" sz="2000" dirty="0" smtClean="0">
                <a:solidFill>
                  <a:srgbClr val="FFFFFF"/>
                </a:solidFill>
              </a:rPr>
              <a:t>Business Enterprise - Build </a:t>
            </a:r>
            <a:r>
              <a:rPr lang="en-GB" sz="2000" dirty="0" smtClean="0">
                <a:solidFill>
                  <a:srgbClr val="FFFFFF"/>
                </a:solidFill>
              </a:rPr>
              <a:t>an APP</a:t>
            </a:r>
          </a:p>
          <a:p>
            <a:pPr defTabSz="457200">
              <a:defRPr/>
            </a:pPr>
            <a:r>
              <a:rPr lang="en-GB" sz="1400" dirty="0" smtClean="0">
                <a:solidFill>
                  <a:srgbClr val="FFFFFF"/>
                </a:solidFill>
                <a:ea typeface="+mn-ea"/>
              </a:rPr>
              <a:t>We </a:t>
            </a:r>
            <a:r>
              <a:rPr lang="en-GB" sz="1400" dirty="0" smtClean="0">
                <a:solidFill>
                  <a:srgbClr val="FFFFFF"/>
                </a:solidFill>
                <a:ea typeface="+mn-ea"/>
              </a:rPr>
              <a:t>will be studying  </a:t>
            </a:r>
            <a:r>
              <a:rPr lang="en-GB" sz="1400" dirty="0" smtClean="0">
                <a:solidFill>
                  <a:srgbClr val="FFFFFF"/>
                </a:solidFill>
              </a:rPr>
              <a:t>current APPs on the market and how to use  programming code to create  an APP for their own ‘business’. </a:t>
            </a:r>
            <a:endParaRPr lang="en-GB" sz="1400" dirty="0">
              <a:solidFill>
                <a:srgbClr val="FFFFFF"/>
              </a:solidFill>
              <a:ea typeface="+mn-ea"/>
            </a:endParaRPr>
          </a:p>
        </p:txBody>
      </p:sp>
      <p:grpSp>
        <p:nvGrpSpPr>
          <p:cNvPr id="2" name="Group 34"/>
          <p:cNvGrpSpPr>
            <a:grpSpLocks/>
          </p:cNvGrpSpPr>
          <p:nvPr/>
        </p:nvGrpSpPr>
        <p:grpSpPr bwMode="auto">
          <a:xfrm>
            <a:off x="179512" y="1340768"/>
            <a:ext cx="2057400" cy="2098531"/>
            <a:chOff x="28575" y="835024"/>
            <a:chExt cx="2057400" cy="7298991"/>
          </a:xfrm>
        </p:grpSpPr>
        <p:sp>
          <p:nvSpPr>
            <p:cNvPr id="8" name="Rectangle 7"/>
            <p:cNvSpPr/>
            <p:nvPr/>
          </p:nvSpPr>
          <p:spPr>
            <a:xfrm>
              <a:off x="28575" y="835024"/>
              <a:ext cx="2057400" cy="39497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p>
          </p:txBody>
        </p:sp>
        <p:sp>
          <p:nvSpPr>
            <p:cNvPr id="9" name="TextBox 7"/>
            <p:cNvSpPr txBox="1">
              <a:spLocks noChangeArrowheads="1"/>
            </p:cNvSpPr>
            <p:nvPr/>
          </p:nvSpPr>
          <p:spPr bwMode="auto">
            <a:xfrm>
              <a:off x="57943" y="1122301"/>
              <a:ext cx="1997075" cy="701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a:solidFill>
                    <a:schemeClr val="tx1"/>
                  </a:solidFill>
                  <a:latin typeface="Arial" charset="0"/>
                  <a:ea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lvl="0" defTabSz="914400" eaLnBrk="1" fontAlgn="base" hangingPunct="1">
                <a:spcBef>
                  <a:spcPct val="0"/>
                </a:spcBef>
                <a:spcAft>
                  <a:spcPct val="0"/>
                </a:spcAft>
              </a:pPr>
              <a:r>
                <a:rPr lang="en-GB" sz="1100" dirty="0" smtClean="0">
                  <a:solidFill>
                    <a:srgbClr val="000000"/>
                  </a:solidFill>
                  <a:latin typeface="+mj-lt"/>
                  <a:ea typeface="MS PGothic" pitchFamily="34" charset="-128"/>
                </a:rPr>
                <a:t>Reading and Writing:</a:t>
              </a:r>
            </a:p>
            <a:p>
              <a:pPr lvl="0" defTabSz="914400" eaLnBrk="1" fontAlgn="base" hangingPunct="1">
                <a:spcBef>
                  <a:spcPct val="0"/>
                </a:spcBef>
                <a:spcAft>
                  <a:spcPct val="0"/>
                </a:spcAft>
              </a:pPr>
              <a:r>
                <a:rPr lang="en-GB" sz="1100" dirty="0" smtClean="0">
                  <a:solidFill>
                    <a:srgbClr val="000000"/>
                  </a:solidFill>
                  <a:latin typeface="+mj-lt"/>
                  <a:ea typeface="MS PGothic" pitchFamily="34" charset="-128"/>
                </a:rPr>
                <a:t> </a:t>
              </a:r>
            </a:p>
            <a:p>
              <a:pPr lvl="0"/>
              <a:r>
                <a:rPr lang="en-GB" sz="1100" dirty="0" smtClean="0">
                  <a:latin typeface="+mj-lt"/>
                </a:rPr>
                <a:t>Autobiography </a:t>
              </a:r>
            </a:p>
            <a:p>
              <a:pPr lvl="0"/>
              <a:r>
                <a:rPr lang="en-GB" sz="1100" dirty="0" smtClean="0">
                  <a:latin typeface="+mj-lt"/>
                </a:rPr>
                <a:t>Promotional leaflets</a:t>
              </a:r>
            </a:p>
            <a:p>
              <a:pPr lvl="0" defTabSz="914400" eaLnBrk="1" fontAlgn="base" hangingPunct="1">
                <a:spcBef>
                  <a:spcPct val="0"/>
                </a:spcBef>
                <a:spcAft>
                  <a:spcPct val="0"/>
                </a:spcAft>
              </a:pPr>
              <a:r>
                <a:rPr lang="en-GB" sz="1100" dirty="0" smtClean="0">
                  <a:solidFill>
                    <a:srgbClr val="000000"/>
                  </a:solidFill>
                  <a:latin typeface="+mj-lt"/>
                  <a:ea typeface="MS PGothic" pitchFamily="34" charset="-128"/>
                </a:rPr>
                <a:t>Balanced arguments. </a:t>
              </a:r>
            </a:p>
            <a:p>
              <a:pPr marL="171450" lvl="0" indent="-171450" defTabSz="914400" eaLnBrk="1" fontAlgn="base" hangingPunct="1">
                <a:spcBef>
                  <a:spcPct val="0"/>
                </a:spcBef>
                <a:spcAft>
                  <a:spcPct val="0"/>
                </a:spcAft>
                <a:buFont typeface="Arial"/>
                <a:buChar char="•"/>
              </a:pPr>
              <a:endParaRPr lang="en-GB" sz="1000" dirty="0" smtClean="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smtClean="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smtClean="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a:solidFill>
                  <a:srgbClr val="00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a:solidFill>
                  <a:srgbClr val="000000"/>
                </a:solidFill>
                <a:latin typeface="Calibri" pitchFamily="34" charset="0"/>
                <a:ea typeface="MS PGothic" pitchFamily="34" charset="-128"/>
              </a:endParaRPr>
            </a:p>
          </p:txBody>
        </p:sp>
      </p:grpSp>
      <p:sp>
        <p:nvSpPr>
          <p:cNvPr id="10" name="Snip Diagonal Corner Rectangle 10"/>
          <p:cNvSpPr>
            <a:spLocks noChangeArrowheads="1"/>
          </p:cNvSpPr>
          <p:nvPr/>
        </p:nvSpPr>
        <p:spPr bwMode="auto">
          <a:xfrm>
            <a:off x="179388" y="4941888"/>
            <a:ext cx="2084387" cy="254000"/>
          </a:xfrm>
          <a:custGeom>
            <a:avLst/>
            <a:gdLst>
              <a:gd name="T0" fmla="*/ 2084387 w 2055812"/>
              <a:gd name="T1" fmla="*/ 127001 h 252947"/>
              <a:gd name="T2" fmla="*/ 1042194 w 2055812"/>
              <a:gd name="T3" fmla="*/ 254000 h 252947"/>
              <a:gd name="T4" fmla="*/ 0 w 2055812"/>
              <a:gd name="T5" fmla="*/ 127001 h 252947"/>
              <a:gd name="T6" fmla="*/ 1042194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0000"/>
          </a:solidFill>
          <a:ln>
            <a:noFill/>
          </a:ln>
          <a:effectLst>
            <a:outerShdw blurRad="63500" dist="23000" dir="5400000" rotWithShape="0">
              <a:srgbClr val="000000">
                <a:alpha val="34998"/>
              </a:srgbClr>
            </a:outerShdw>
          </a:effectLst>
          <a:extLst/>
        </p:spPr>
        <p:txBody>
          <a:bodyPr tIns="0" anchor="ctr"/>
          <a:lstStyle/>
          <a:p>
            <a:pPr algn="ctr" defTabSz="457200" fontAlgn="auto">
              <a:spcBef>
                <a:spcPts val="0"/>
              </a:spcBef>
              <a:spcAft>
                <a:spcPts val="0"/>
              </a:spcAft>
              <a:defRPr/>
            </a:pPr>
            <a:r>
              <a:rPr lang="en-GB" sz="1200" dirty="0" smtClean="0">
                <a:solidFill>
                  <a:schemeClr val="lt1"/>
                </a:solidFill>
              </a:rPr>
              <a:t>History/Geography</a:t>
            </a:r>
            <a:endParaRPr lang="en-GB" sz="1200" dirty="0">
              <a:solidFill>
                <a:schemeClr val="lt1"/>
              </a:solidFill>
              <a:latin typeface="+mn-lt"/>
              <a:ea typeface="+mn-ea"/>
            </a:endParaRPr>
          </a:p>
        </p:txBody>
      </p:sp>
      <p:sp>
        <p:nvSpPr>
          <p:cNvPr id="11" name="Rectangle 10"/>
          <p:cNvSpPr/>
          <p:nvPr/>
        </p:nvSpPr>
        <p:spPr>
          <a:xfrm>
            <a:off x="171450" y="5205413"/>
            <a:ext cx="2057400" cy="110390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fontAlgn="base">
              <a:spcBef>
                <a:spcPct val="0"/>
              </a:spcBef>
              <a:spcAft>
                <a:spcPct val="0"/>
              </a:spcAft>
            </a:pPr>
            <a:r>
              <a:rPr lang="en-GB" sz="1000" dirty="0" smtClean="0">
                <a:solidFill>
                  <a:srgbClr val="000000"/>
                </a:solidFill>
                <a:latin typeface="Calibri" pitchFamily="34" charset="0"/>
              </a:rPr>
              <a:t>In History we will be researching key inventors of the past and also looking at modern inventors. Also we will investigate how technology has changed over the years and what the future may hold. </a:t>
            </a:r>
            <a:endParaRPr lang="en-GB" sz="800" dirty="0">
              <a:solidFill>
                <a:schemeClr val="tx1"/>
              </a:solidFill>
              <a:latin typeface="Calibri" pitchFamily="34" charset="0"/>
            </a:endParaRPr>
          </a:p>
        </p:txBody>
      </p:sp>
      <p:sp>
        <p:nvSpPr>
          <p:cNvPr id="12" name="Snip Diagonal Corner Rectangle 15"/>
          <p:cNvSpPr>
            <a:spLocks noChangeArrowheads="1"/>
          </p:cNvSpPr>
          <p:nvPr/>
        </p:nvSpPr>
        <p:spPr bwMode="auto">
          <a:xfrm>
            <a:off x="2484438" y="4941888"/>
            <a:ext cx="2055812" cy="287337"/>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E719C5"/>
          </a:solidFill>
          <a:ln>
            <a:noFill/>
          </a:ln>
          <a:effectLst>
            <a:outerShdw blurRad="63500" dist="23000" dir="5400000" rotWithShape="0">
              <a:srgbClr val="000000">
                <a:alpha val="34998"/>
              </a:srgbClr>
            </a:outerShdw>
          </a:effectLst>
          <a:extLst/>
        </p:spPr>
        <p:txBody>
          <a:bodyPr tIns="0" anchor="ctr"/>
          <a:lstStyle/>
          <a:p>
            <a:pPr algn="ctr" defTabSz="457200" fontAlgn="auto">
              <a:spcBef>
                <a:spcPts val="0"/>
              </a:spcBef>
              <a:spcAft>
                <a:spcPts val="0"/>
              </a:spcAft>
              <a:defRPr/>
            </a:pPr>
            <a:r>
              <a:rPr lang="en-GB" sz="1200" dirty="0" smtClean="0">
                <a:solidFill>
                  <a:schemeClr val="lt1"/>
                </a:solidFill>
                <a:latin typeface="+mn-lt"/>
                <a:ea typeface="+mn-ea"/>
              </a:rPr>
              <a:t>R.E/Spiritual and Moral</a:t>
            </a:r>
            <a:endParaRPr lang="en-GB" sz="1200" dirty="0">
              <a:solidFill>
                <a:schemeClr val="lt1"/>
              </a:solidFill>
              <a:latin typeface="+mn-lt"/>
              <a:ea typeface="+mn-ea"/>
            </a:endParaRPr>
          </a:p>
        </p:txBody>
      </p:sp>
      <p:sp>
        <p:nvSpPr>
          <p:cNvPr id="13" name="Rectangle 12"/>
          <p:cNvSpPr/>
          <p:nvPr/>
        </p:nvSpPr>
        <p:spPr>
          <a:xfrm>
            <a:off x="2484438" y="5229224"/>
            <a:ext cx="2057400" cy="1080096"/>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endParaRPr lang="en-GB" sz="1000" dirty="0">
              <a:solidFill>
                <a:srgbClr val="000000"/>
              </a:solidFill>
              <a:latin typeface="Calibri" pitchFamily="34" charset="0"/>
            </a:endParaRPr>
          </a:p>
          <a:p>
            <a:pPr marL="171450" lvl="0" indent="-171450" algn="ctr" defTabSz="457200" fontAlgn="base">
              <a:spcBef>
                <a:spcPct val="0"/>
              </a:spcBef>
              <a:spcAft>
                <a:spcPct val="0"/>
              </a:spcAft>
              <a:buFont typeface="Arial"/>
              <a:buChar char="•"/>
              <a:defRPr/>
            </a:pPr>
            <a:r>
              <a:rPr lang="en-GB" sz="1000" dirty="0" smtClean="0">
                <a:solidFill>
                  <a:srgbClr val="000000"/>
                </a:solidFill>
                <a:latin typeface="Calibri" pitchFamily="34" charset="0"/>
              </a:rPr>
              <a:t>Incarnation – Why does Jesus have some many titles over Christmas?</a:t>
            </a:r>
          </a:p>
          <a:p>
            <a:pPr marL="171450" lvl="0" indent="-171450" algn="ctr" defTabSz="457200" fontAlgn="base">
              <a:spcBef>
                <a:spcPct val="0"/>
              </a:spcBef>
              <a:spcAft>
                <a:spcPct val="0"/>
              </a:spcAft>
              <a:buFont typeface="Arial"/>
              <a:buChar char="•"/>
              <a:defRPr/>
            </a:pPr>
            <a:endParaRPr lang="en-GB" sz="1000" dirty="0" smtClean="0">
              <a:solidFill>
                <a:srgbClr val="000000"/>
              </a:solidFill>
              <a:latin typeface="Calibri" pitchFamily="34" charset="0"/>
            </a:endParaRPr>
          </a:p>
          <a:p>
            <a:pPr marL="171450" lvl="0" indent="-171450" algn="ctr" defTabSz="457200" fontAlgn="base">
              <a:spcBef>
                <a:spcPct val="0"/>
              </a:spcBef>
              <a:spcAft>
                <a:spcPct val="0"/>
              </a:spcAft>
              <a:buFont typeface="Arial"/>
              <a:buChar char="•"/>
              <a:defRPr/>
            </a:pPr>
            <a:r>
              <a:rPr lang="en-GB" sz="1000" dirty="0" smtClean="0">
                <a:solidFill>
                  <a:srgbClr val="000000"/>
                </a:solidFill>
                <a:latin typeface="Calibri" pitchFamily="34" charset="0"/>
              </a:rPr>
              <a:t>Our Christian Value is Peace</a:t>
            </a:r>
            <a:endParaRPr lang="en-GB" sz="1000" dirty="0" smtClean="0">
              <a:solidFill>
                <a:srgbClr val="000000"/>
              </a:solidFill>
              <a:latin typeface="Calibri" pitchFamily="34" charset="0"/>
            </a:endParaRPr>
          </a:p>
        </p:txBody>
      </p:sp>
      <p:sp>
        <p:nvSpPr>
          <p:cNvPr id="14" name="Snip Diagonal Corner Rectangle 18"/>
          <p:cNvSpPr>
            <a:spLocks noChangeArrowheads="1"/>
          </p:cNvSpPr>
          <p:nvPr/>
        </p:nvSpPr>
        <p:spPr bwMode="auto">
          <a:xfrm>
            <a:off x="4718050" y="4953000"/>
            <a:ext cx="2055813" cy="35560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66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defRPr/>
            </a:pPr>
            <a:r>
              <a:rPr lang="en-GB" sz="1200" dirty="0" smtClean="0">
                <a:solidFill>
                  <a:srgbClr val="FFFFFF"/>
                </a:solidFill>
                <a:latin typeface="+mn-lt"/>
                <a:ea typeface="+mn-ea"/>
              </a:rPr>
              <a:t>P.E</a:t>
            </a:r>
            <a:endParaRPr lang="en-GB" sz="1200" dirty="0">
              <a:solidFill>
                <a:srgbClr val="FFFFFF"/>
              </a:solidFill>
              <a:latin typeface="+mn-lt"/>
              <a:ea typeface="+mn-ea"/>
            </a:endParaRPr>
          </a:p>
        </p:txBody>
      </p:sp>
      <p:sp>
        <p:nvSpPr>
          <p:cNvPr id="15" name="Rectangle 14"/>
          <p:cNvSpPr/>
          <p:nvPr/>
        </p:nvSpPr>
        <p:spPr>
          <a:xfrm>
            <a:off x="4716463" y="5229225"/>
            <a:ext cx="2057400" cy="57603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marL="171450" indent="-171450" algn="ctr" defTabSz="457200">
              <a:buFont typeface="Arial"/>
              <a:buChar char="•"/>
              <a:defRPr/>
            </a:pPr>
            <a:r>
              <a:rPr lang="en-GB" sz="1000" dirty="0" smtClean="0">
                <a:solidFill>
                  <a:schemeClr val="tx1"/>
                </a:solidFill>
                <a:latin typeface="Calibri" pitchFamily="34" charset="0"/>
              </a:rPr>
              <a:t>Basketball</a:t>
            </a:r>
            <a:endParaRPr lang="en-GB" sz="1000" dirty="0" smtClean="0">
              <a:solidFill>
                <a:schemeClr val="tx1"/>
              </a:solidFill>
              <a:latin typeface="Calibri" pitchFamily="34" charset="0"/>
            </a:endParaRPr>
          </a:p>
          <a:p>
            <a:pPr marL="171450" indent="-171450" algn="ctr" defTabSz="457200">
              <a:buFont typeface="Arial"/>
              <a:buChar char="•"/>
              <a:defRPr/>
            </a:pPr>
            <a:endParaRPr lang="en-GB" sz="1000" dirty="0">
              <a:solidFill>
                <a:schemeClr val="tx1"/>
              </a:solidFill>
              <a:latin typeface="Calibri" pitchFamily="34" charset="0"/>
            </a:endParaRPr>
          </a:p>
          <a:p>
            <a:pPr marL="171450" indent="-171450" algn="ctr" defTabSz="457200">
              <a:buFont typeface="Arial"/>
              <a:buChar char="•"/>
              <a:defRPr/>
            </a:pPr>
            <a:r>
              <a:rPr lang="en-GB" sz="1000" dirty="0" smtClean="0">
                <a:solidFill>
                  <a:schemeClr val="tx1"/>
                </a:solidFill>
                <a:latin typeface="Calibri" pitchFamily="34" charset="0"/>
              </a:rPr>
              <a:t>Athletics (</a:t>
            </a:r>
            <a:r>
              <a:rPr lang="en-GB" sz="1000" dirty="0" err="1" smtClean="0">
                <a:solidFill>
                  <a:schemeClr val="tx1"/>
                </a:solidFill>
                <a:latin typeface="Calibri" pitchFamily="34" charset="0"/>
              </a:rPr>
              <a:t>Sportshall</a:t>
            </a:r>
            <a:r>
              <a:rPr lang="en-GB" sz="1000" dirty="0" smtClean="0">
                <a:solidFill>
                  <a:schemeClr val="tx1"/>
                </a:solidFill>
                <a:latin typeface="Calibri" pitchFamily="34" charset="0"/>
              </a:rPr>
              <a:t>)</a:t>
            </a:r>
            <a:endParaRPr lang="en-GB" sz="800" dirty="0">
              <a:solidFill>
                <a:schemeClr val="tx1"/>
              </a:solidFill>
              <a:latin typeface="Calibri" pitchFamily="34" charset="0"/>
            </a:endParaRPr>
          </a:p>
        </p:txBody>
      </p:sp>
      <p:sp>
        <p:nvSpPr>
          <p:cNvPr id="16" name="Snip Diagonal Corner Rectangle 21"/>
          <p:cNvSpPr>
            <a:spLocks noChangeArrowheads="1"/>
          </p:cNvSpPr>
          <p:nvPr/>
        </p:nvSpPr>
        <p:spPr bwMode="auto">
          <a:xfrm>
            <a:off x="6857256" y="4127232"/>
            <a:ext cx="2055812" cy="252413"/>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26F3FF"/>
          </a:solidFill>
          <a:ln>
            <a:noFill/>
          </a:ln>
          <a:effectLst>
            <a:outerShdw blurRad="63500" dist="23000" dir="5400000" rotWithShape="0">
              <a:srgbClr val="000000">
                <a:alpha val="34998"/>
              </a:srgbClr>
            </a:outerShdw>
          </a:effectLst>
          <a:extLst/>
        </p:spPr>
        <p:txBody>
          <a:bodyPr tIns="0" anchor="ctr"/>
          <a:lstStyle/>
          <a:p>
            <a:pPr algn="ctr" defTabSz="457200" fontAlgn="auto">
              <a:spcBef>
                <a:spcPts val="0"/>
              </a:spcBef>
              <a:spcAft>
                <a:spcPts val="0"/>
              </a:spcAft>
              <a:defRPr/>
            </a:pPr>
            <a:r>
              <a:rPr lang="en-GB" sz="1200" dirty="0" smtClean="0">
                <a:solidFill>
                  <a:schemeClr val="lt1"/>
                </a:solidFill>
              </a:rPr>
              <a:t>Computing</a:t>
            </a:r>
            <a:endParaRPr lang="en-GB" sz="1200" dirty="0">
              <a:solidFill>
                <a:schemeClr val="lt1"/>
              </a:solidFill>
              <a:latin typeface="+mn-lt"/>
              <a:ea typeface="+mn-ea"/>
            </a:endParaRPr>
          </a:p>
        </p:txBody>
      </p:sp>
      <p:sp>
        <p:nvSpPr>
          <p:cNvPr id="17" name="Rectangle 16"/>
          <p:cNvSpPr/>
          <p:nvPr/>
        </p:nvSpPr>
        <p:spPr>
          <a:xfrm>
            <a:off x="6859041" y="4334229"/>
            <a:ext cx="2057400" cy="64804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GB" sz="1000" dirty="0" smtClean="0">
                <a:solidFill>
                  <a:schemeClr val="tx1"/>
                </a:solidFill>
                <a:latin typeface="Calibri" pitchFamily="34" charset="0"/>
              </a:rPr>
              <a:t>We will be creating our own APP. It will involve using the program appinvetor to help create an APP for a target audience. </a:t>
            </a:r>
            <a:endParaRPr lang="en-GB" sz="1000" dirty="0">
              <a:solidFill>
                <a:schemeClr val="tx1"/>
              </a:solidFill>
              <a:latin typeface="Calibri" pitchFamily="34" charset="0"/>
            </a:endParaRPr>
          </a:p>
          <a:p>
            <a:pPr algn="ctr" defTabSz="457200">
              <a:defRPr/>
            </a:pPr>
            <a:endParaRPr lang="en-GB" sz="800" dirty="0">
              <a:solidFill>
                <a:schemeClr val="tx1"/>
              </a:solidFill>
              <a:latin typeface="Calibri" pitchFamily="34" charset="0"/>
            </a:endParaRPr>
          </a:p>
          <a:p>
            <a:pPr algn="ctr" defTabSz="457200">
              <a:defRPr/>
            </a:pPr>
            <a:endParaRPr lang="en-GB" sz="800" dirty="0">
              <a:solidFill>
                <a:srgbClr val="FFFFFF"/>
              </a:solidFill>
              <a:latin typeface="Calibri" pitchFamily="34" charset="0"/>
              <a:ea typeface="ＭＳ Ｐゴシック" pitchFamily="34" charset="-128"/>
            </a:endParaRPr>
          </a:p>
        </p:txBody>
      </p:sp>
      <p:grpSp>
        <p:nvGrpSpPr>
          <p:cNvPr id="3" name="Group 34"/>
          <p:cNvGrpSpPr>
            <a:grpSpLocks/>
          </p:cNvGrpSpPr>
          <p:nvPr/>
        </p:nvGrpSpPr>
        <p:grpSpPr bwMode="auto">
          <a:xfrm>
            <a:off x="6876255" y="908720"/>
            <a:ext cx="2053462" cy="2091652"/>
            <a:chOff x="6876256" y="1230879"/>
            <a:chExt cx="2177856" cy="4647368"/>
          </a:xfrm>
        </p:grpSpPr>
        <p:sp>
          <p:nvSpPr>
            <p:cNvPr id="19" name="Rectangle 18"/>
            <p:cNvSpPr/>
            <p:nvPr/>
          </p:nvSpPr>
          <p:spPr>
            <a:xfrm>
              <a:off x="6876256" y="1870847"/>
              <a:ext cx="2177856" cy="40074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buFont typeface="Arial" pitchFamily="34" charset="0"/>
                <a:buChar char="•"/>
              </a:pPr>
              <a:r>
                <a:rPr lang="en-GB" sz="1000" dirty="0" smtClean="0">
                  <a:solidFill>
                    <a:schemeClr val="tx1"/>
                  </a:solidFill>
                </a:rPr>
                <a:t>Number –Fractions (including decimals and percentages):</a:t>
              </a:r>
            </a:p>
            <a:p>
              <a:pPr>
                <a:buFont typeface="Arial" pitchFamily="34" charset="0"/>
                <a:buChar char="•"/>
              </a:pPr>
              <a:r>
                <a:rPr lang="en-GB" sz="1000" dirty="0" smtClean="0">
                  <a:solidFill>
                    <a:schemeClr val="tx1"/>
                  </a:solidFill>
                </a:rPr>
                <a:t>Geometry –Position and Direction:</a:t>
              </a:r>
            </a:p>
            <a:p>
              <a:pPr>
                <a:buFont typeface="Arial" pitchFamily="34" charset="0"/>
                <a:buChar char="•"/>
              </a:pPr>
              <a:r>
                <a:rPr lang="en-GB" sz="1000" dirty="0" smtClean="0">
                  <a:solidFill>
                    <a:schemeClr val="tx1"/>
                  </a:solidFill>
                </a:rPr>
                <a:t>Statistics</a:t>
              </a:r>
            </a:p>
            <a:p>
              <a:pPr>
                <a:buFont typeface="Arial" pitchFamily="34" charset="0"/>
                <a:buChar char="•"/>
              </a:pPr>
              <a:r>
                <a:rPr lang="en-GB" sz="1000" dirty="0" smtClean="0">
                  <a:solidFill>
                    <a:schemeClr val="tx1"/>
                  </a:solidFill>
                </a:rPr>
                <a:t>Algebra</a:t>
              </a:r>
            </a:p>
            <a:p>
              <a:pPr marL="171450" lvl="0" indent="-171450" defTabSz="457200" fontAlgn="base">
                <a:spcBef>
                  <a:spcPct val="0"/>
                </a:spcBef>
                <a:spcAft>
                  <a:spcPct val="0"/>
                </a:spcAft>
                <a:buFont typeface="Arial"/>
                <a:buChar char="•"/>
                <a:defRPr/>
              </a:pPr>
              <a:endParaRPr lang="en-GB" sz="1000" dirty="0">
                <a:solidFill>
                  <a:srgbClr val="000000"/>
                </a:solidFill>
                <a:latin typeface="Calibri" pitchFamily="34" charset="0"/>
              </a:endParaRPr>
            </a:p>
            <a:p>
              <a:pPr lvl="0" defTabSz="457200" fontAlgn="base">
                <a:spcBef>
                  <a:spcPct val="0"/>
                </a:spcBef>
                <a:spcAft>
                  <a:spcPct val="0"/>
                </a:spcAft>
                <a:defRPr/>
              </a:pPr>
              <a:r>
                <a:rPr lang="en-GB" sz="1000" dirty="0" smtClean="0">
                  <a:solidFill>
                    <a:srgbClr val="000000"/>
                  </a:solidFill>
                  <a:latin typeface="Calibri" pitchFamily="34" charset="0"/>
                </a:rPr>
                <a:t>We will continue to practise our times tables and  focus on solving word problems  involving the four operations: addition, subtraction, division and multiplication. </a:t>
              </a:r>
            </a:p>
            <a:p>
              <a:pPr marL="171450" lvl="0" indent="-171450" defTabSz="457200" fontAlgn="base">
                <a:spcBef>
                  <a:spcPct val="0"/>
                </a:spcBef>
                <a:spcAft>
                  <a:spcPct val="0"/>
                </a:spcAft>
                <a:buFont typeface="Arial"/>
                <a:buChar char="•"/>
                <a:defRPr/>
              </a:pPr>
              <a:endParaRPr lang="en-GB" sz="1000" dirty="0">
                <a:solidFill>
                  <a:srgbClr val="000000"/>
                </a:solidFill>
                <a:latin typeface="Calibri" pitchFamily="34" charset="0"/>
              </a:endParaRPr>
            </a:p>
            <a:p>
              <a:pPr lvl="0" defTabSz="457200" fontAlgn="base">
                <a:spcBef>
                  <a:spcPct val="0"/>
                </a:spcBef>
                <a:spcAft>
                  <a:spcPct val="0"/>
                </a:spcAft>
                <a:defRPr/>
              </a:pPr>
              <a:r>
                <a:rPr lang="en-GB" sz="1000" dirty="0" smtClean="0">
                  <a:solidFill>
                    <a:srgbClr val="000000"/>
                  </a:solidFill>
                  <a:latin typeface="Calibri" pitchFamily="34" charset="0"/>
                </a:rPr>
                <a:t>  </a:t>
              </a:r>
              <a:endParaRPr lang="en-GB" sz="1000" dirty="0">
                <a:solidFill>
                  <a:srgbClr val="000000"/>
                </a:solidFill>
                <a:latin typeface="Calibri" pitchFamily="34" charset="0"/>
              </a:endParaRPr>
            </a:p>
            <a:p>
              <a:pPr defTabSz="457200">
                <a:defRPr/>
              </a:pPr>
              <a:endParaRPr lang="en-GB" sz="800" dirty="0" smtClean="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sp>
          <p:nvSpPr>
            <p:cNvPr id="20" name="Snip Diagonal Corner Rectangle 6"/>
            <p:cNvSpPr>
              <a:spLocks noChangeArrowheads="1"/>
            </p:cNvSpPr>
            <p:nvPr/>
          </p:nvSpPr>
          <p:spPr bwMode="auto">
            <a:xfrm>
              <a:off x="6876256" y="1230879"/>
              <a:ext cx="2114550" cy="672423"/>
            </a:xfrm>
            <a:custGeom>
              <a:avLst/>
              <a:gdLst>
                <a:gd name="T0" fmla="*/ 2114550 w 2055812"/>
                <a:gd name="T1" fmla="*/ 394731 h 252947"/>
                <a:gd name="T2" fmla="*/ 1057275 w 2055812"/>
                <a:gd name="T3" fmla="*/ 789459 h 252947"/>
                <a:gd name="T4" fmla="*/ 0 w 2055812"/>
                <a:gd name="T5" fmla="*/ 394731 h 252947"/>
                <a:gd name="T6" fmla="*/ 1057275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009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r>
                <a:rPr lang="en-GB" sz="1200" dirty="0" smtClean="0">
                  <a:solidFill>
                    <a:srgbClr val="FFFFFF"/>
                  </a:solidFill>
                  <a:latin typeface="Calibri" charset="0"/>
                </a:rPr>
                <a:t>Maths</a:t>
              </a:r>
              <a:endParaRPr lang="en-GB" sz="1200" dirty="0">
                <a:solidFill>
                  <a:srgbClr val="FFFFFF"/>
                </a:solidFill>
                <a:latin typeface="Calibri" charset="0"/>
              </a:endParaRPr>
            </a:p>
          </p:txBody>
        </p:sp>
      </p:grpSp>
      <p:sp>
        <p:nvSpPr>
          <p:cNvPr id="21" name="Rectangle 27"/>
          <p:cNvSpPr>
            <a:spLocks noChangeArrowheads="1"/>
          </p:cNvSpPr>
          <p:nvPr/>
        </p:nvSpPr>
        <p:spPr bwMode="auto">
          <a:xfrm>
            <a:off x="2290763" y="225425"/>
            <a:ext cx="4562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900"/>
              <a:t>.</a:t>
            </a:r>
          </a:p>
        </p:txBody>
      </p:sp>
      <p:sp>
        <p:nvSpPr>
          <p:cNvPr id="22" name="Snip Diagonal Corner Rectangle 6"/>
          <p:cNvSpPr>
            <a:spLocks noChangeArrowheads="1"/>
          </p:cNvSpPr>
          <p:nvPr/>
        </p:nvSpPr>
        <p:spPr bwMode="auto">
          <a:xfrm>
            <a:off x="179512" y="980728"/>
            <a:ext cx="2055812" cy="360015"/>
          </a:xfrm>
          <a:custGeom>
            <a:avLst/>
            <a:gdLst>
              <a:gd name="T0" fmla="*/ 2055812 w 2055812"/>
              <a:gd name="T1" fmla="*/ 360364 h 252947"/>
              <a:gd name="T2" fmla="*/ 1027906 w 2055812"/>
              <a:gd name="T3" fmla="*/ 720725 h 252947"/>
              <a:gd name="T4" fmla="*/ 0 w 2055812"/>
              <a:gd name="T5" fmla="*/ 36036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BA2A"/>
          </a:solidFill>
          <a:ln>
            <a:noFill/>
          </a:ln>
          <a:effectLst>
            <a:outerShdw blurRad="63500" dist="23000" dir="5400000" rotWithShape="0">
              <a:srgbClr val="000000">
                <a:alpha val="34998"/>
              </a:srgbClr>
            </a:outerShdw>
          </a:effectLst>
          <a:extLst/>
        </p:spPr>
        <p:txBody>
          <a:bodyPr tIns="0" anchor="ctr"/>
          <a:lstStyle/>
          <a:p>
            <a:pPr algn="ctr" defTabSz="457200"/>
            <a:r>
              <a:rPr lang="en-GB" sz="1200" dirty="0" smtClean="0">
                <a:solidFill>
                  <a:srgbClr val="FFFFFF"/>
                </a:solidFill>
                <a:latin typeface="Calibri" charset="0"/>
              </a:rPr>
              <a:t>English </a:t>
            </a:r>
            <a:endParaRPr lang="en-GB" sz="1200" dirty="0">
              <a:solidFill>
                <a:srgbClr val="FFFFFF"/>
              </a:solidFill>
              <a:latin typeface="Calibri" charset="0"/>
            </a:endParaRPr>
          </a:p>
        </p:txBody>
      </p:sp>
      <p:sp>
        <p:nvSpPr>
          <p:cNvPr id="30722" name="AutoShape 2"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 name="Snip Diagonal Corner Rectangle 15"/>
          <p:cNvSpPr>
            <a:spLocks noChangeArrowheads="1"/>
          </p:cNvSpPr>
          <p:nvPr/>
        </p:nvSpPr>
        <p:spPr bwMode="auto">
          <a:xfrm>
            <a:off x="179512" y="2996952"/>
            <a:ext cx="2055812" cy="287337"/>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80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fontAlgn="auto">
              <a:spcBef>
                <a:spcPts val="0"/>
              </a:spcBef>
              <a:spcAft>
                <a:spcPts val="0"/>
              </a:spcAft>
              <a:defRPr/>
            </a:pPr>
            <a:r>
              <a:rPr lang="en-GB" sz="1200" dirty="0" smtClean="0">
                <a:solidFill>
                  <a:schemeClr val="lt1"/>
                </a:solidFill>
                <a:latin typeface="+mn-lt"/>
                <a:ea typeface="+mn-ea"/>
              </a:rPr>
              <a:t>Science</a:t>
            </a:r>
            <a:endParaRPr lang="en-GB" sz="1200" dirty="0">
              <a:solidFill>
                <a:schemeClr val="lt1"/>
              </a:solidFill>
              <a:latin typeface="+mn-lt"/>
              <a:ea typeface="+mn-ea"/>
            </a:endParaRPr>
          </a:p>
        </p:txBody>
      </p:sp>
      <p:sp>
        <p:nvSpPr>
          <p:cNvPr id="28" name="Rectangle 27"/>
          <p:cNvSpPr/>
          <p:nvPr/>
        </p:nvSpPr>
        <p:spPr>
          <a:xfrm>
            <a:off x="179512" y="3284984"/>
            <a:ext cx="2057400" cy="129614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endParaRPr lang="en-GB" sz="1000" dirty="0">
              <a:solidFill>
                <a:srgbClr val="000000"/>
              </a:solidFill>
              <a:latin typeface="Calibri" pitchFamily="34" charset="0"/>
            </a:endParaRPr>
          </a:p>
          <a:p>
            <a:pPr lvl="0" algn="ctr" defTabSz="457200" fontAlgn="base">
              <a:spcBef>
                <a:spcPct val="0"/>
              </a:spcBef>
              <a:spcAft>
                <a:spcPct val="0"/>
              </a:spcAft>
              <a:defRPr/>
            </a:pPr>
            <a:r>
              <a:rPr lang="en-GB" sz="1000" dirty="0" smtClean="0">
                <a:solidFill>
                  <a:srgbClr val="000000"/>
                </a:solidFill>
                <a:latin typeface="Calibri" pitchFamily="34" charset="0"/>
              </a:rPr>
              <a:t>Electrical Safety</a:t>
            </a:r>
          </a:p>
          <a:p>
            <a:pPr lvl="0" algn="ctr" defTabSz="457200" fontAlgn="base">
              <a:spcBef>
                <a:spcPct val="0"/>
              </a:spcBef>
              <a:spcAft>
                <a:spcPct val="0"/>
              </a:spcAft>
              <a:defRPr/>
            </a:pPr>
            <a:endParaRPr lang="en-GB" sz="1000" dirty="0" smtClean="0">
              <a:solidFill>
                <a:srgbClr val="000000"/>
              </a:solidFill>
              <a:latin typeface="Calibri" pitchFamily="34" charset="0"/>
            </a:endParaRPr>
          </a:p>
          <a:p>
            <a:pPr lvl="0" algn="ctr" defTabSz="457200" fontAlgn="base">
              <a:spcBef>
                <a:spcPct val="0"/>
              </a:spcBef>
              <a:spcAft>
                <a:spcPct val="0"/>
              </a:spcAft>
              <a:defRPr/>
            </a:pPr>
            <a:r>
              <a:rPr lang="en-GB" sz="1000" dirty="0" smtClean="0">
                <a:solidFill>
                  <a:srgbClr val="000000"/>
                </a:solidFill>
                <a:latin typeface="Calibri" pitchFamily="34" charset="0"/>
              </a:rPr>
              <a:t>Building Electrical Circuits</a:t>
            </a:r>
          </a:p>
          <a:p>
            <a:pPr lvl="0" algn="ctr" defTabSz="457200" fontAlgn="base">
              <a:spcBef>
                <a:spcPct val="0"/>
              </a:spcBef>
              <a:spcAft>
                <a:spcPct val="0"/>
              </a:spcAft>
              <a:defRPr/>
            </a:pPr>
            <a:endParaRPr lang="en-GB" sz="1000" dirty="0">
              <a:solidFill>
                <a:srgbClr val="000000"/>
              </a:solidFill>
              <a:latin typeface="Calibri" pitchFamily="34" charset="0"/>
            </a:endParaRPr>
          </a:p>
          <a:p>
            <a:pPr lvl="0" algn="ctr" defTabSz="457200" fontAlgn="base">
              <a:spcBef>
                <a:spcPct val="0"/>
              </a:spcBef>
              <a:spcAft>
                <a:spcPct val="0"/>
              </a:spcAft>
              <a:defRPr/>
            </a:pPr>
            <a:r>
              <a:rPr lang="en-GB" sz="1000" dirty="0" smtClean="0">
                <a:solidFill>
                  <a:srgbClr val="000000"/>
                </a:solidFill>
                <a:latin typeface="Calibri" pitchFamily="34" charset="0"/>
              </a:rPr>
              <a:t>Working Scientifically </a:t>
            </a:r>
            <a:endParaRPr lang="en-GB" sz="1000" dirty="0">
              <a:solidFill>
                <a:schemeClr val="tx1"/>
              </a:solidFill>
              <a:latin typeface="Calibri" pitchFamily="34" charset="0"/>
            </a:endParaRPr>
          </a:p>
        </p:txBody>
      </p:sp>
      <p:sp>
        <p:nvSpPr>
          <p:cNvPr id="29" name="Snip Diagonal Corner Rectangle 21"/>
          <p:cNvSpPr>
            <a:spLocks noChangeArrowheads="1"/>
          </p:cNvSpPr>
          <p:nvPr/>
        </p:nvSpPr>
        <p:spPr bwMode="auto">
          <a:xfrm>
            <a:off x="6876256" y="2996952"/>
            <a:ext cx="2055812" cy="252413"/>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A237FF"/>
          </a:solidFill>
          <a:ln>
            <a:noFill/>
          </a:ln>
          <a:effectLst>
            <a:outerShdw blurRad="63500" dist="23000" dir="5400000" rotWithShape="0">
              <a:srgbClr val="000000">
                <a:alpha val="34998"/>
              </a:srgbClr>
            </a:outerShdw>
          </a:effectLst>
          <a:extLst/>
        </p:spPr>
        <p:txBody>
          <a:bodyPr tIns="0" anchor="ctr"/>
          <a:lstStyle/>
          <a:p>
            <a:pPr algn="ctr" defTabSz="457200" fontAlgn="auto">
              <a:spcBef>
                <a:spcPts val="0"/>
              </a:spcBef>
              <a:spcAft>
                <a:spcPts val="0"/>
              </a:spcAft>
              <a:defRPr/>
            </a:pPr>
            <a:r>
              <a:rPr lang="en-GB" sz="1200" dirty="0" smtClean="0">
                <a:solidFill>
                  <a:schemeClr val="lt1"/>
                </a:solidFill>
              </a:rPr>
              <a:t>Art/D&amp;T</a:t>
            </a:r>
            <a:endParaRPr lang="en-GB" sz="1200" dirty="0">
              <a:solidFill>
                <a:schemeClr val="lt1"/>
              </a:solidFill>
              <a:latin typeface="+mn-lt"/>
              <a:ea typeface="+mn-ea"/>
            </a:endParaRPr>
          </a:p>
        </p:txBody>
      </p:sp>
      <p:sp>
        <p:nvSpPr>
          <p:cNvPr id="30" name="Rectangle 29"/>
          <p:cNvSpPr/>
          <p:nvPr/>
        </p:nvSpPr>
        <p:spPr>
          <a:xfrm>
            <a:off x="6876256" y="3284984"/>
            <a:ext cx="2057400" cy="747712"/>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GB" sz="1000" dirty="0" smtClean="0">
                <a:solidFill>
                  <a:schemeClr val="tx1"/>
                </a:solidFill>
                <a:latin typeface="Calibri" pitchFamily="34" charset="0"/>
              </a:rPr>
              <a:t>In Art/DT we will be designing our own APP logo. We will begin by researching current logos for APPs on the market. </a:t>
            </a:r>
            <a:endParaRPr lang="en-GB" sz="1000" dirty="0">
              <a:solidFill>
                <a:schemeClr val="tx1"/>
              </a:solidFill>
              <a:latin typeface="Calibri" pitchFamily="34" charset="0"/>
            </a:endParaRPr>
          </a:p>
          <a:p>
            <a:pPr algn="ctr" defTabSz="457200">
              <a:defRPr/>
            </a:pPr>
            <a:endParaRPr lang="en-GB" sz="800" dirty="0">
              <a:solidFill>
                <a:schemeClr val="tx1"/>
              </a:solidFill>
              <a:latin typeface="Calibri" pitchFamily="34" charset="0"/>
            </a:endParaRPr>
          </a:p>
          <a:p>
            <a:pPr algn="ctr" defTabSz="457200">
              <a:defRPr/>
            </a:pPr>
            <a:endParaRPr lang="en-GB" sz="800" dirty="0">
              <a:solidFill>
                <a:srgbClr val="FFFFFF"/>
              </a:solidFill>
              <a:latin typeface="Calibri" pitchFamily="34" charset="0"/>
              <a:ea typeface="ＭＳ Ｐゴシック" pitchFamily="34" charset="-128"/>
            </a:endParaRPr>
          </a:p>
        </p:txBody>
      </p:sp>
      <p:sp>
        <p:nvSpPr>
          <p:cNvPr id="31" name="Snip Diagonal Corner Rectangle 18"/>
          <p:cNvSpPr>
            <a:spLocks noChangeArrowheads="1"/>
          </p:cNvSpPr>
          <p:nvPr/>
        </p:nvSpPr>
        <p:spPr bwMode="auto">
          <a:xfrm>
            <a:off x="6876255" y="5161644"/>
            <a:ext cx="2055813" cy="35560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BCFF31"/>
          </a:solidFill>
          <a:ln>
            <a:noFill/>
          </a:ln>
          <a:effectLst>
            <a:outerShdw blurRad="63500" dist="23000" dir="5400000" rotWithShape="0">
              <a:srgbClr val="000000">
                <a:alpha val="34998"/>
              </a:srgbClr>
            </a:outerShdw>
          </a:effectLst>
          <a:extLst/>
        </p:spPr>
        <p:txBody>
          <a:bodyPr tIns="0" anchor="ctr"/>
          <a:lstStyle/>
          <a:p>
            <a:pPr algn="ctr" defTabSz="457200">
              <a:defRPr/>
            </a:pPr>
            <a:r>
              <a:rPr lang="en-GB" sz="1200" dirty="0" smtClean="0">
                <a:solidFill>
                  <a:srgbClr val="FFFFFF"/>
                </a:solidFill>
                <a:latin typeface="+mn-lt"/>
                <a:ea typeface="+mn-ea"/>
              </a:rPr>
              <a:t>Music</a:t>
            </a:r>
            <a:endParaRPr lang="en-GB" sz="1200" dirty="0">
              <a:solidFill>
                <a:srgbClr val="FFFFFF"/>
              </a:solidFill>
              <a:latin typeface="+mn-lt"/>
              <a:ea typeface="+mn-ea"/>
            </a:endParaRPr>
          </a:p>
        </p:txBody>
      </p:sp>
      <p:sp>
        <p:nvSpPr>
          <p:cNvPr id="32" name="Rectangle 31"/>
          <p:cNvSpPr/>
          <p:nvPr/>
        </p:nvSpPr>
        <p:spPr>
          <a:xfrm>
            <a:off x="6859041" y="5481240"/>
            <a:ext cx="2057400" cy="57606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marL="171450" indent="-171450" algn="ctr" defTabSz="457200">
              <a:buFont typeface="Arial"/>
              <a:buChar char="•"/>
              <a:defRPr/>
            </a:pPr>
            <a:endParaRPr lang="en-GB" sz="1000" dirty="0" smtClean="0">
              <a:solidFill>
                <a:schemeClr val="tx1"/>
              </a:solidFill>
              <a:latin typeface="Calibri" pitchFamily="34" charset="0"/>
            </a:endParaRPr>
          </a:p>
          <a:p>
            <a:pPr marL="171450" indent="-171450" algn="ctr" defTabSz="457200">
              <a:buFont typeface="Arial"/>
              <a:buChar char="•"/>
              <a:defRPr/>
            </a:pPr>
            <a:r>
              <a:rPr lang="en-GB" sz="1000" dirty="0" smtClean="0">
                <a:solidFill>
                  <a:schemeClr val="tx1"/>
                </a:solidFill>
                <a:latin typeface="Calibri" pitchFamily="34" charset="0"/>
              </a:rPr>
              <a:t>Listening and Responding to composers</a:t>
            </a:r>
            <a:endParaRPr lang="en-GB" sz="800" dirty="0">
              <a:solidFill>
                <a:schemeClr val="tx1"/>
              </a:solidFill>
              <a:latin typeface="Calibri" pitchFamily="34" charset="0"/>
            </a:endParaRPr>
          </a:p>
        </p:txBody>
      </p:sp>
      <p:pic>
        <p:nvPicPr>
          <p:cNvPr id="1032" name="Picture 8" descr="Image result for app logos">
            <a:hlinkClick r:id="rId2"/>
          </p:cNvPr>
          <p:cNvPicPr>
            <a:picLocks noChangeAspect="1" noChangeArrowheads="1"/>
          </p:cNvPicPr>
          <p:nvPr/>
        </p:nvPicPr>
        <p:blipFill>
          <a:blip r:embed="rId3"/>
          <a:srcRect/>
          <a:stretch>
            <a:fillRect/>
          </a:stretch>
        </p:blipFill>
        <p:spPr bwMode="auto">
          <a:xfrm>
            <a:off x="4572000" y="2571744"/>
            <a:ext cx="2143139" cy="1857388"/>
          </a:xfrm>
          <a:prstGeom prst="rect">
            <a:avLst/>
          </a:prstGeom>
          <a:noFill/>
        </p:spPr>
      </p:pic>
      <p:pic>
        <p:nvPicPr>
          <p:cNvPr id="1028" name="Picture 4" descr="Image result for apps">
            <a:hlinkClick r:id="rId4"/>
          </p:cNvPr>
          <p:cNvPicPr>
            <a:picLocks noChangeAspect="1" noChangeArrowheads="1"/>
          </p:cNvPicPr>
          <p:nvPr/>
        </p:nvPicPr>
        <p:blipFill>
          <a:blip r:embed="rId5" cstate="print"/>
          <a:srcRect/>
          <a:stretch>
            <a:fillRect/>
          </a:stretch>
        </p:blipFill>
        <p:spPr bwMode="auto">
          <a:xfrm>
            <a:off x="2500298" y="2571744"/>
            <a:ext cx="2475222" cy="1857388"/>
          </a:xfrm>
          <a:prstGeom prst="rect">
            <a:avLst/>
          </a:prstGeom>
          <a:noFill/>
        </p:spPr>
      </p:pic>
    </p:spTree>
    <p:extLst>
      <p:ext uri="{BB962C8B-B14F-4D97-AF65-F5344CB8AC3E}">
        <p14:creationId xmlns:p14="http://schemas.microsoft.com/office/powerpoint/2010/main" val="343512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231</Words>
  <Application>Microsoft Office PowerPoint</Application>
  <PresentationFormat>On-screen Show (4:3)</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Torrie</dc:creator>
  <cp:lastModifiedBy>D Slater</cp:lastModifiedBy>
  <cp:revision>24</cp:revision>
  <cp:lastPrinted>2016-09-08T15:57:52Z</cp:lastPrinted>
  <dcterms:created xsi:type="dcterms:W3CDTF">2014-01-12T15:09:39Z</dcterms:created>
  <dcterms:modified xsi:type="dcterms:W3CDTF">2018-11-08T14:33:47Z</dcterms:modified>
</cp:coreProperties>
</file>