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uioXOegt6tVonzQKhDNem7g72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792288" y="612775"/>
            <a:ext cx="5486400" cy="4114800"/>
          </a:xfrm>
          <a:prstGeom prst="rect">
            <a:avLst/>
          </a:prstGeom>
          <a:noFill/>
          <a:ln>
            <a:noFill/>
          </a:ln>
        </p:spPr>
      </p:sp>
      <p:sp>
        <p:nvSpPr>
          <p:cNvPr id="68" name="Google Shape;68;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496033" y="841760"/>
            <a:ext cx="4175125" cy="1982523"/>
          </a:xfrm>
          <a:custGeom>
            <a:avLst/>
            <a:gdLst/>
            <a:ahLst/>
            <a:cxnLst/>
            <a:rect l="l" t="t" r="r" b="b"/>
            <a:pathLst>
              <a:path w="2284412" h="355600" extrusionOk="0">
                <a:moveTo>
                  <a:pt x="0" y="0"/>
                </a:moveTo>
                <a:lnTo>
                  <a:pt x="2225144" y="0"/>
                </a:lnTo>
                <a:lnTo>
                  <a:pt x="2225144" y="-1"/>
                </a:lnTo>
                <a:cubicBezTo>
                  <a:pt x="2257876" y="-1"/>
                  <a:pt x="2284412" y="26535"/>
                  <a:pt x="2284412" y="59268"/>
                </a:cubicBezTo>
                <a:lnTo>
                  <a:pt x="2284412" y="355600"/>
                </a:lnTo>
                <a:lnTo>
                  <a:pt x="0" y="355600"/>
                </a:lnTo>
                <a:lnTo>
                  <a:pt x="0" y="0"/>
                </a:lnTo>
                <a:close/>
              </a:path>
            </a:pathLst>
          </a:custGeom>
          <a:solidFill>
            <a:schemeClr val="accent6"/>
          </a:solidFill>
          <a:ln>
            <a:noFill/>
          </a:ln>
          <a:effectLst>
            <a:outerShdw blurRad="635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a:solidFill>
                  <a:schemeClr val="dk1"/>
                </a:solidFill>
                <a:latin typeface="Twinkl Cursive Looped" panose="02000000000000000000" pitchFamily="2" charset="0"/>
                <a:sym typeface="Arial"/>
              </a:rPr>
              <a:t>‘</a:t>
            </a:r>
            <a:r>
              <a:rPr lang="en-GB" sz="1600" b="0" i="0" u="none" strike="noStrike" cap="none" dirty="0">
                <a:solidFill>
                  <a:schemeClr val="dk1"/>
                </a:solidFill>
                <a:latin typeface="Twinkl Cursive Looped" panose="02000000000000000000" pitchFamily="2" charset="0"/>
                <a:sym typeface="Arial"/>
              </a:rPr>
              <a:t>2 Queens and a King’                             Elizabeth I, Victoria &amp; King Charles III</a:t>
            </a:r>
            <a:endParaRPr dirty="0">
              <a:latin typeface="Twinkl Cursive Looped" panose="02000000000000000000" pitchFamily="2" charset="0"/>
            </a:endParaRPr>
          </a:p>
          <a:p>
            <a:pPr marL="0" marR="0" lvl="0" indent="0" algn="ctr" rtl="0">
              <a:spcBef>
                <a:spcPts val="0"/>
              </a:spcBef>
              <a:spcAft>
                <a:spcPts val="0"/>
              </a:spcAft>
              <a:buNone/>
            </a:pPr>
            <a:r>
              <a:rPr lang="en-GB" sz="1600" b="0" i="0" u="none" strike="noStrike" cap="none" dirty="0">
                <a:solidFill>
                  <a:schemeClr val="dk1"/>
                </a:solidFill>
                <a:latin typeface="Twinkl Cursive Looped" panose="02000000000000000000" pitchFamily="2" charset="0"/>
                <a:sym typeface="Arial"/>
              </a:rPr>
              <a:t>---------------</a:t>
            </a:r>
            <a:endParaRPr sz="1600" b="0" i="0" u="none" strike="noStrike" cap="none" dirty="0">
              <a:solidFill>
                <a:schemeClr val="dk1"/>
              </a:solidFill>
              <a:latin typeface="Twinkl Cursive Looped" panose="02000000000000000000" pitchFamily="2" charset="0"/>
              <a:sym typeface="Arial"/>
            </a:endParaRPr>
          </a:p>
          <a:p>
            <a:pPr marL="0" marR="0" lvl="0" indent="0" algn="ctr" rtl="0">
              <a:spcBef>
                <a:spcPts val="0"/>
              </a:spcBef>
              <a:spcAft>
                <a:spcPts val="0"/>
              </a:spcAft>
              <a:buNone/>
            </a:pPr>
            <a:r>
              <a:rPr lang="en-GB" sz="1600" b="0" i="0" u="none" strike="noStrike" cap="none" dirty="0">
                <a:solidFill>
                  <a:schemeClr val="dk1"/>
                </a:solidFill>
                <a:latin typeface="Twinkl Cursive Looped" panose="02000000000000000000" pitchFamily="2" charset="0"/>
                <a:sym typeface="Arial"/>
              </a:rPr>
              <a:t> ‘Coming to England</a:t>
            </a:r>
            <a:r>
              <a:rPr lang="en-GB" sz="2000" b="0" i="0" u="none" strike="noStrike" cap="none" dirty="0">
                <a:solidFill>
                  <a:schemeClr val="dk1"/>
                </a:solidFill>
                <a:latin typeface="Twinkl Cursive Looped" panose="02000000000000000000" pitchFamily="2" charset="0"/>
                <a:sym typeface="Arial"/>
              </a:rPr>
              <a:t>’</a:t>
            </a:r>
            <a:endParaRPr dirty="0">
              <a:latin typeface="Twinkl Cursive Looped" panose="02000000000000000000" pitchFamily="2" charset="0"/>
            </a:endParaRPr>
          </a:p>
          <a:p>
            <a:pPr marL="0" marR="0" lvl="0" indent="0" algn="ctr" rtl="0">
              <a:spcBef>
                <a:spcPts val="0"/>
              </a:spcBef>
              <a:spcAft>
                <a:spcPts val="0"/>
              </a:spcAft>
              <a:buNone/>
            </a:pPr>
            <a:endParaRPr sz="900" b="0" i="0" u="none" strike="noStrike" cap="none" dirty="0">
              <a:solidFill>
                <a:schemeClr val="dk1"/>
              </a:solidFill>
              <a:latin typeface="Twinkl Cursive Looped" panose="02000000000000000000" pitchFamily="2" charset="0"/>
              <a:ea typeface="Calibri"/>
              <a:cs typeface="Calibri"/>
              <a:sym typeface="Calibri"/>
            </a:endParaRPr>
          </a:p>
          <a:p>
            <a:pPr marL="0" marR="0" lvl="0" indent="0" algn="ctr" rtl="0">
              <a:spcBef>
                <a:spcPts val="0"/>
              </a:spcBef>
              <a:spcAft>
                <a:spcPts val="0"/>
              </a:spcAft>
              <a:buNone/>
            </a:pPr>
            <a:r>
              <a:rPr lang="en-GB" sz="1050" b="0" i="0" u="none" strike="noStrike" cap="none" dirty="0">
                <a:solidFill>
                  <a:schemeClr val="dk1"/>
                </a:solidFill>
                <a:latin typeface="Twinkl Cursive Looped" panose="02000000000000000000" pitchFamily="2" charset="0"/>
                <a:ea typeface="Calibri"/>
                <a:cs typeface="Calibri"/>
                <a:sym typeface="Calibri"/>
              </a:rPr>
              <a:t>This term, we will begin by looking at and comparing the monarchy over time. During the second half of the term, we will look at The Windrush Generation and the cultural changes associated with this.</a:t>
            </a:r>
            <a:endParaRPr sz="1050" b="0" i="0" u="none" strike="noStrike" cap="none" dirty="0">
              <a:solidFill>
                <a:schemeClr val="dk1"/>
              </a:solidFill>
              <a:latin typeface="Twinkl Cursive Looped" panose="02000000000000000000" pitchFamily="2" charset="0"/>
              <a:ea typeface="Calibri"/>
              <a:cs typeface="Calibri"/>
              <a:sym typeface="Calibri"/>
            </a:endParaRPr>
          </a:p>
        </p:txBody>
      </p:sp>
      <p:sp>
        <p:nvSpPr>
          <p:cNvPr id="90" name="Google Shape;90;p1"/>
          <p:cNvSpPr/>
          <p:nvPr/>
        </p:nvSpPr>
        <p:spPr>
          <a:xfrm>
            <a:off x="191200" y="1249274"/>
            <a:ext cx="2117700" cy="1008000"/>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91" name="Google Shape;91;p1"/>
          <p:cNvSpPr/>
          <p:nvPr/>
        </p:nvSpPr>
        <p:spPr>
          <a:xfrm>
            <a:off x="188647" y="3645218"/>
            <a:ext cx="2117784" cy="209115"/>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FF0000"/>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i="0" u="none" strike="noStrike" cap="none">
                <a:solidFill>
                  <a:schemeClr val="lt1"/>
                </a:solidFill>
                <a:latin typeface="Calibri"/>
                <a:ea typeface="Calibri"/>
                <a:cs typeface="Calibri"/>
                <a:sym typeface="Calibri"/>
              </a:rPr>
              <a:t>History</a:t>
            </a:r>
            <a:endParaRPr sz="1200" b="0" i="0" u="none" strike="noStrike" cap="none">
              <a:solidFill>
                <a:schemeClr val="lt1"/>
              </a:solidFill>
              <a:latin typeface="Calibri"/>
              <a:ea typeface="Calibri"/>
              <a:cs typeface="Calibri"/>
              <a:sym typeface="Calibri"/>
            </a:endParaRPr>
          </a:p>
        </p:txBody>
      </p:sp>
      <p:sp>
        <p:nvSpPr>
          <p:cNvPr id="92" name="Google Shape;92;p1"/>
          <p:cNvSpPr/>
          <p:nvPr/>
        </p:nvSpPr>
        <p:spPr>
          <a:xfrm>
            <a:off x="180289" y="3917261"/>
            <a:ext cx="2139636" cy="1311940"/>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900" b="0" i="0" u="none" strike="noStrike" cap="none" dirty="0">
                <a:solidFill>
                  <a:srgbClr val="000000"/>
                </a:solidFill>
                <a:latin typeface="Calibri"/>
                <a:ea typeface="Calibri"/>
                <a:cs typeface="Calibri"/>
                <a:sym typeface="Calibri"/>
              </a:rPr>
              <a:t>This term is all about History!  We will be looking at </a:t>
            </a:r>
            <a:r>
              <a:rPr lang="en-GB" sz="900" b="0" i="0" u="none" strike="noStrike" cap="none" dirty="0">
                <a:solidFill>
                  <a:schemeClr val="dk1"/>
                </a:solidFill>
                <a:latin typeface="Calibri"/>
                <a:ea typeface="Calibri"/>
                <a:cs typeface="Calibri"/>
                <a:sym typeface="Calibri"/>
              </a:rPr>
              <a:t>timelines and noticing the change of significant kings and Queens.  We will compare similarities and differences between monarchs. During Summer 2, we will study the Windrush Generation, why some people left their country and what effect it had on them, their families and Britain. </a:t>
            </a:r>
            <a:endParaRPr sz="900" b="0" i="0" u="none" strike="noStrike" cap="none" dirty="0">
              <a:solidFill>
                <a:schemeClr val="dk1"/>
              </a:solidFill>
              <a:latin typeface="Calibri"/>
              <a:ea typeface="Calibri"/>
              <a:cs typeface="Calibri"/>
              <a:sym typeface="Calibri"/>
            </a:endParaRPr>
          </a:p>
        </p:txBody>
      </p:sp>
      <p:sp>
        <p:nvSpPr>
          <p:cNvPr id="93" name="Google Shape;93;p1"/>
          <p:cNvSpPr/>
          <p:nvPr/>
        </p:nvSpPr>
        <p:spPr>
          <a:xfrm>
            <a:off x="6853805" y="4904403"/>
            <a:ext cx="2050861" cy="287337"/>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E719C5"/>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i="0" u="none" strike="noStrike" cap="none">
                <a:solidFill>
                  <a:schemeClr val="lt1"/>
                </a:solidFill>
                <a:latin typeface="Calibri"/>
                <a:ea typeface="Calibri"/>
                <a:cs typeface="Calibri"/>
                <a:sym typeface="Calibri"/>
              </a:rPr>
              <a:t>R.E/Spiritual and Moral</a:t>
            </a:r>
            <a:endParaRPr/>
          </a:p>
        </p:txBody>
      </p:sp>
      <p:sp>
        <p:nvSpPr>
          <p:cNvPr id="94" name="Google Shape;94;p1"/>
          <p:cNvSpPr/>
          <p:nvPr/>
        </p:nvSpPr>
        <p:spPr>
          <a:xfrm>
            <a:off x="2478812" y="5539739"/>
            <a:ext cx="2057400" cy="1129621"/>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0" i="0" u="none" strike="noStrike" cap="none">
              <a:solidFill>
                <a:schemeClr val="dk1"/>
              </a:solidFill>
              <a:latin typeface="Calibri"/>
              <a:ea typeface="Calibri"/>
              <a:cs typeface="Calibri"/>
              <a:sym typeface="Calibri"/>
            </a:endParaRPr>
          </a:p>
        </p:txBody>
      </p:sp>
      <p:sp>
        <p:nvSpPr>
          <p:cNvPr id="95" name="Google Shape;95;p1"/>
          <p:cNvSpPr/>
          <p:nvPr/>
        </p:nvSpPr>
        <p:spPr>
          <a:xfrm>
            <a:off x="4639007" y="5229201"/>
            <a:ext cx="2032151" cy="248998"/>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26F3FF"/>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i="0" u="none" strike="noStrike" cap="none">
                <a:solidFill>
                  <a:schemeClr val="dk1"/>
                </a:solidFill>
                <a:latin typeface="Calibri"/>
                <a:ea typeface="Calibri"/>
                <a:cs typeface="Calibri"/>
                <a:sym typeface="Calibri"/>
              </a:rPr>
              <a:t>Computing</a:t>
            </a:r>
            <a:endParaRPr/>
          </a:p>
        </p:txBody>
      </p:sp>
      <p:sp>
        <p:nvSpPr>
          <p:cNvPr id="96" name="Google Shape;96;p1"/>
          <p:cNvSpPr/>
          <p:nvPr/>
        </p:nvSpPr>
        <p:spPr>
          <a:xfrm>
            <a:off x="4639007" y="5539739"/>
            <a:ext cx="2032151" cy="1129621"/>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900" b="0" i="0" u="none" strike="noStrike" cap="none" dirty="0">
                <a:solidFill>
                  <a:schemeClr val="dk1"/>
                </a:solidFill>
                <a:latin typeface="Calibri"/>
                <a:ea typeface="Calibri"/>
                <a:cs typeface="Calibri"/>
                <a:sym typeface="Calibri"/>
              </a:rPr>
              <a:t>In Computing, we will look at and use spreadsheets. We will present data in the form of pictograms and we will be creating presentations and sharing them with our friends in the class.</a:t>
            </a:r>
            <a:endParaRPr sz="900" b="0" i="0" u="none" strike="noStrike" cap="none" dirty="0">
              <a:solidFill>
                <a:schemeClr val="dk1"/>
              </a:solidFill>
              <a:latin typeface="Calibri"/>
              <a:ea typeface="Calibri"/>
              <a:cs typeface="Calibri"/>
              <a:sym typeface="Calibri"/>
            </a:endParaRPr>
          </a:p>
        </p:txBody>
      </p:sp>
      <p:grpSp>
        <p:nvGrpSpPr>
          <p:cNvPr id="97" name="Google Shape;97;p1"/>
          <p:cNvGrpSpPr/>
          <p:nvPr/>
        </p:nvGrpSpPr>
        <p:grpSpPr>
          <a:xfrm>
            <a:off x="6824807" y="853871"/>
            <a:ext cx="2103152" cy="1591997"/>
            <a:chOff x="6784952" y="1109011"/>
            <a:chExt cx="2230556" cy="3537202"/>
          </a:xfrm>
        </p:grpSpPr>
        <p:sp>
          <p:nvSpPr>
            <p:cNvPr id="98" name="Google Shape;98;p1"/>
            <p:cNvSpPr/>
            <p:nvPr/>
          </p:nvSpPr>
          <p:spPr>
            <a:xfrm>
              <a:off x="6808772" y="1857682"/>
              <a:ext cx="2174121" cy="2788531"/>
            </a:xfrm>
            <a:prstGeom prst="rect">
              <a:avLst/>
            </a:prstGeom>
            <a:solidFill>
              <a:srgbClr val="E5DFEC"/>
            </a:solidFill>
            <a:ln>
              <a:noFill/>
            </a:ln>
          </p:spPr>
          <p:txBody>
            <a:bodyPr spcFirstLastPara="1" wrap="square" lIns="91425" tIns="45700" rIns="91425" bIns="45700" anchor="t" anchorCtr="0">
              <a:noAutofit/>
            </a:bodyPr>
            <a:lstStyle/>
            <a:p>
              <a:pPr lvl="0" algn="ctr" defTabSz="457200" fontAlgn="base">
                <a:spcBef>
                  <a:spcPct val="0"/>
                </a:spcBef>
                <a:spcAft>
                  <a:spcPct val="0"/>
                </a:spcAft>
                <a:defRPr/>
              </a:pPr>
              <a:r>
                <a:rPr lang="en-GB" sz="950" b="0" i="0" u="none" strike="noStrike" cap="none" dirty="0">
                  <a:solidFill>
                    <a:srgbClr val="000000"/>
                  </a:solidFill>
                  <a:latin typeface="Calibri"/>
                  <a:ea typeface="Calibri"/>
                  <a:cs typeface="Calibri"/>
                  <a:sym typeface="Calibri"/>
                </a:rPr>
                <a:t> </a:t>
              </a:r>
              <a:r>
                <a:rPr lang="en-GB" sz="950" dirty="0">
                  <a:latin typeface="Calibri" pitchFamily="34" charset="0"/>
                </a:rPr>
                <a:t> Year 1 will be learning about:</a:t>
              </a:r>
            </a:p>
            <a:p>
              <a:pPr lvl="0" algn="ctr" defTabSz="457200" fontAlgn="base">
                <a:spcBef>
                  <a:spcPct val="0"/>
                </a:spcBef>
                <a:spcAft>
                  <a:spcPct val="0"/>
                </a:spcAft>
                <a:defRPr/>
              </a:pPr>
              <a:r>
                <a:rPr lang="en-US" sz="950" dirty="0">
                  <a:latin typeface="Calibri" pitchFamily="34" charset="0"/>
                </a:rPr>
                <a:t>fractions, numbers to 100, recognizing money as well as beginning to tell the time.</a:t>
              </a:r>
            </a:p>
            <a:p>
              <a:pPr lvl="0" algn="ctr" defTabSz="457200" fontAlgn="base">
                <a:spcBef>
                  <a:spcPct val="0"/>
                </a:spcBef>
                <a:spcAft>
                  <a:spcPct val="0"/>
                </a:spcAft>
                <a:defRPr/>
              </a:pPr>
              <a:endParaRPr lang="en-US" sz="950" dirty="0">
                <a:latin typeface="Calibri" pitchFamily="34" charset="0"/>
              </a:endParaRPr>
            </a:p>
            <a:p>
              <a:pPr lvl="0" algn="ctr" defTabSz="457200" fontAlgn="base">
                <a:spcBef>
                  <a:spcPct val="0"/>
                </a:spcBef>
                <a:spcAft>
                  <a:spcPct val="0"/>
                </a:spcAft>
                <a:defRPr/>
              </a:pPr>
              <a:r>
                <a:rPr lang="en-US" sz="950" dirty="0">
                  <a:latin typeface="Calibri" pitchFamily="34" charset="0"/>
                </a:rPr>
                <a:t>Y</a:t>
              </a:r>
              <a:r>
                <a:rPr lang="en-GB" sz="950" dirty="0">
                  <a:latin typeface="Calibri" pitchFamily="34" charset="0"/>
                </a:rPr>
                <a:t>ear 2 will a be learning about:</a:t>
              </a:r>
            </a:p>
            <a:p>
              <a:pPr lvl="0" algn="ctr" defTabSz="457200" fontAlgn="base">
                <a:spcBef>
                  <a:spcPct val="0"/>
                </a:spcBef>
                <a:spcAft>
                  <a:spcPct val="0"/>
                </a:spcAft>
                <a:defRPr/>
              </a:pPr>
              <a:r>
                <a:rPr lang="en-US" sz="950" dirty="0">
                  <a:latin typeface="Calibri" pitchFamily="34" charset="0"/>
                </a:rPr>
                <a:t>shape and space, time and fractions </a:t>
              </a:r>
            </a:p>
            <a:p>
              <a:pPr marL="0" marR="0" lvl="0" indent="0" algn="l" rtl="0">
                <a:spcBef>
                  <a:spcPts val="0"/>
                </a:spcBef>
                <a:spcAft>
                  <a:spcPts val="0"/>
                </a:spcAft>
                <a:buNone/>
              </a:pPr>
              <a:endParaRPr sz="800" b="0" i="0" u="none" strike="noStrike" cap="none" dirty="0">
                <a:solidFill>
                  <a:schemeClr val="dk1"/>
                </a:solidFill>
                <a:latin typeface="Calibri"/>
                <a:ea typeface="Calibri"/>
                <a:cs typeface="Calibri"/>
                <a:sym typeface="Calibri"/>
              </a:endParaRPr>
            </a:p>
          </p:txBody>
        </p:sp>
        <p:sp>
          <p:nvSpPr>
            <p:cNvPr id="99" name="Google Shape;99;p1"/>
            <p:cNvSpPr/>
            <p:nvPr/>
          </p:nvSpPr>
          <p:spPr>
            <a:xfrm>
              <a:off x="6784952" y="1109011"/>
              <a:ext cx="2230556" cy="638691"/>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000090"/>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i="0" u="none" strike="noStrike" cap="none">
                  <a:solidFill>
                    <a:srgbClr val="FFFFFF"/>
                  </a:solidFill>
                  <a:latin typeface="Calibri"/>
                  <a:ea typeface="Calibri"/>
                  <a:cs typeface="Calibri"/>
                  <a:sym typeface="Calibri"/>
                </a:rPr>
                <a:t>Maths</a:t>
              </a:r>
              <a:endParaRPr/>
            </a:p>
          </p:txBody>
        </p:sp>
      </p:grpSp>
      <p:sp>
        <p:nvSpPr>
          <p:cNvPr id="100" name="Google Shape;100;p1"/>
          <p:cNvSpPr/>
          <p:nvPr/>
        </p:nvSpPr>
        <p:spPr>
          <a:xfrm>
            <a:off x="219483" y="867877"/>
            <a:ext cx="2100442" cy="276551"/>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FFBA2A"/>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i="0" u="none" strike="noStrike" cap="none">
                <a:solidFill>
                  <a:schemeClr val="dk1"/>
                </a:solidFill>
                <a:latin typeface="Calibri"/>
                <a:ea typeface="Calibri"/>
                <a:cs typeface="Calibri"/>
                <a:sym typeface="Calibri"/>
              </a:rPr>
              <a:t>English </a:t>
            </a:r>
            <a:endParaRPr/>
          </a:p>
        </p:txBody>
      </p:sp>
      <p:sp>
        <p:nvSpPr>
          <p:cNvPr id="101" name="Google Shape;101;p1"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a:off x="195363" y="5478200"/>
            <a:ext cx="2120346" cy="1178730"/>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900" dirty="0">
                <a:solidFill>
                  <a:schemeClr val="dk1"/>
                </a:solidFill>
                <a:latin typeface="Calibri"/>
                <a:ea typeface="Calibri"/>
                <a:cs typeface="Calibri"/>
                <a:sym typeface="Calibri"/>
              </a:rPr>
              <a:t>In Summer 1, we will be learning about seasonal changes and looking at questions such as; Why does our weather change?  How can weather affect us? In Summer 2 we will study plants and trees asking; How do plants spread their seeds? What are the parts of a plant? What plants can I find in my garden?</a:t>
            </a:r>
            <a:endParaRPr sz="900" dirty="0">
              <a:solidFill>
                <a:schemeClr val="dk1"/>
              </a:solidFill>
              <a:latin typeface="Calibri"/>
              <a:ea typeface="Calibri"/>
              <a:cs typeface="Calibri"/>
              <a:sym typeface="Calibri"/>
            </a:endParaRPr>
          </a:p>
        </p:txBody>
      </p:sp>
      <p:sp>
        <p:nvSpPr>
          <p:cNvPr id="104" name="Google Shape;104;p1"/>
          <p:cNvSpPr/>
          <p:nvPr/>
        </p:nvSpPr>
        <p:spPr>
          <a:xfrm>
            <a:off x="6832310" y="2501878"/>
            <a:ext cx="2079851" cy="252413"/>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A237FF"/>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a:solidFill>
                  <a:schemeClr val="lt1"/>
                </a:solidFill>
                <a:latin typeface="Calibri"/>
                <a:ea typeface="Calibri"/>
                <a:cs typeface="Calibri"/>
                <a:sym typeface="Calibri"/>
              </a:rPr>
              <a:t>Art</a:t>
            </a:r>
            <a:endParaRPr sz="1200">
              <a:solidFill>
                <a:schemeClr val="lt1"/>
              </a:solidFill>
              <a:latin typeface="Calibri"/>
              <a:ea typeface="Calibri"/>
              <a:cs typeface="Calibri"/>
              <a:sym typeface="Calibri"/>
            </a:endParaRPr>
          </a:p>
        </p:txBody>
      </p:sp>
      <p:sp>
        <p:nvSpPr>
          <p:cNvPr id="105" name="Google Shape;105;p1"/>
          <p:cNvSpPr/>
          <p:nvPr/>
        </p:nvSpPr>
        <p:spPr>
          <a:xfrm>
            <a:off x="6847266" y="2807916"/>
            <a:ext cx="2057400" cy="759559"/>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dirty="0">
                <a:solidFill>
                  <a:schemeClr val="dk1"/>
                </a:solidFill>
                <a:latin typeface="Calibri"/>
                <a:ea typeface="Calibri"/>
                <a:cs typeface="Calibri"/>
                <a:sym typeface="Calibri"/>
              </a:rPr>
              <a:t>In Art, we will be learning what expressive painting is. We will look at brushwork and how other artists use mark-making and colour in their work.  </a:t>
            </a:r>
            <a:endParaRPr sz="1000" dirty="0">
              <a:solidFill>
                <a:schemeClr val="dk1"/>
              </a:solidFill>
              <a:latin typeface="Calibri"/>
              <a:ea typeface="Calibri"/>
              <a:cs typeface="Calibri"/>
              <a:sym typeface="Calibri"/>
            </a:endParaRPr>
          </a:p>
        </p:txBody>
      </p:sp>
      <p:sp>
        <p:nvSpPr>
          <p:cNvPr id="106" name="Google Shape;106;p1"/>
          <p:cNvSpPr/>
          <p:nvPr/>
        </p:nvSpPr>
        <p:spPr>
          <a:xfrm>
            <a:off x="178897" y="2310543"/>
            <a:ext cx="2112347" cy="250418"/>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BCFF31"/>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a:solidFill>
                  <a:schemeClr val="dk1"/>
                </a:solidFill>
                <a:latin typeface="Calibri"/>
                <a:ea typeface="Calibri"/>
                <a:cs typeface="Calibri"/>
                <a:sym typeface="Calibri"/>
              </a:rPr>
              <a:t>Music</a:t>
            </a:r>
            <a:endParaRPr/>
          </a:p>
        </p:txBody>
      </p:sp>
      <p:sp>
        <p:nvSpPr>
          <p:cNvPr id="107" name="Google Shape;107;p1"/>
          <p:cNvSpPr/>
          <p:nvPr/>
        </p:nvSpPr>
        <p:spPr>
          <a:xfrm>
            <a:off x="172925" y="2614225"/>
            <a:ext cx="2124300" cy="1008000"/>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dirty="0">
                <a:solidFill>
                  <a:schemeClr val="dk1"/>
                </a:solidFill>
                <a:latin typeface="Calibri"/>
                <a:ea typeface="Calibri"/>
                <a:cs typeface="Calibri"/>
                <a:sym typeface="Calibri"/>
              </a:rPr>
              <a:t>In Music we will be looking at ‘Changes’ we will  learn spring-themed songs and compose a piece of springtime music</a:t>
            </a:r>
            <a:endParaRPr sz="9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900" dirty="0">
                <a:solidFill>
                  <a:schemeClr val="dk1"/>
                </a:solidFill>
                <a:latin typeface="Calibri"/>
                <a:ea typeface="Calibri"/>
                <a:cs typeface="Calibri"/>
                <a:sym typeface="Calibri"/>
              </a:rPr>
              <a:t>During the second half term, we will look at ‘Whatever the weather’. We will sing songs about the weather, in unison and as a round.</a:t>
            </a:r>
            <a:endParaRPr sz="700" dirty="0">
              <a:solidFill>
                <a:schemeClr val="dk1"/>
              </a:solidFill>
              <a:latin typeface="Calibri"/>
              <a:ea typeface="Calibri"/>
              <a:cs typeface="Calibri"/>
              <a:sym typeface="Calibri"/>
            </a:endParaRPr>
          </a:p>
        </p:txBody>
      </p:sp>
      <p:sp>
        <p:nvSpPr>
          <p:cNvPr id="108" name="Google Shape;108;p1"/>
          <p:cNvSpPr/>
          <p:nvPr/>
        </p:nvSpPr>
        <p:spPr>
          <a:xfrm>
            <a:off x="1241719" y="273854"/>
            <a:ext cx="759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Twinkl Cursive Looped" panose="02000000000000000000" pitchFamily="2" charset="0"/>
                <a:sym typeface="Arial"/>
              </a:rPr>
              <a:t>Bridgemere</a:t>
            </a:r>
            <a:r>
              <a:rPr lang="en-GB" sz="1800" dirty="0">
                <a:solidFill>
                  <a:schemeClr val="dk1"/>
                </a:solidFill>
                <a:latin typeface="Twinkl Cursive Looped" panose="02000000000000000000" pitchFamily="2" charset="0"/>
                <a:sym typeface="Arial"/>
              </a:rPr>
              <a:t> CE Primary School      Year Group: Y1/2      Term: Summer</a:t>
            </a:r>
            <a:endParaRPr dirty="0">
              <a:latin typeface="Twinkl Cursive Looped" panose="02000000000000000000" pitchFamily="2" charset="0"/>
            </a:endParaRPr>
          </a:p>
        </p:txBody>
      </p:sp>
      <p:pic>
        <p:nvPicPr>
          <p:cNvPr id="109" name="Google Shape;109;p1"/>
          <p:cNvPicPr preferRelativeResize="0"/>
          <p:nvPr/>
        </p:nvPicPr>
        <p:blipFill rotWithShape="1">
          <a:blip r:embed="rId3">
            <a:alphaModFix/>
          </a:blip>
          <a:srcRect/>
          <a:stretch/>
        </p:blipFill>
        <p:spPr>
          <a:xfrm rot="-446297">
            <a:off x="2447995" y="2790246"/>
            <a:ext cx="1939622" cy="1288244"/>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0" name="Google Shape;110;p1"/>
          <p:cNvSpPr/>
          <p:nvPr/>
        </p:nvSpPr>
        <p:spPr>
          <a:xfrm>
            <a:off x="6845407" y="5191740"/>
            <a:ext cx="2079852" cy="1477620"/>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900" dirty="0">
                <a:solidFill>
                  <a:schemeClr val="dk1"/>
                </a:solidFill>
                <a:latin typeface="Calibri"/>
                <a:ea typeface="Calibri"/>
                <a:cs typeface="Calibri"/>
                <a:sym typeface="Calibri"/>
              </a:rPr>
              <a:t>In R.E. we will be focusing on Holy Books. We will be looking at World Faiths and focusing on holy books associated with each faith.  We will study The Bible as the Christian holy book and look more closely about how it is a library of books telling God’s Big Story. </a:t>
            </a:r>
            <a:endParaRPr sz="900" dirty="0">
              <a:solidFill>
                <a:schemeClr val="dk1"/>
              </a:solidFill>
              <a:latin typeface="Calibri"/>
              <a:ea typeface="Calibri"/>
              <a:cs typeface="Calibri"/>
              <a:sym typeface="Calibri"/>
            </a:endParaRPr>
          </a:p>
        </p:txBody>
      </p:sp>
      <p:sp>
        <p:nvSpPr>
          <p:cNvPr id="111" name="Google Shape;111;p1"/>
          <p:cNvSpPr/>
          <p:nvPr/>
        </p:nvSpPr>
        <p:spPr>
          <a:xfrm>
            <a:off x="2451145" y="5533735"/>
            <a:ext cx="2052426" cy="784790"/>
          </a:xfrm>
          <a:prstGeom prst="rect">
            <a:avLst/>
          </a:prstGeom>
          <a:noFill/>
          <a:ln>
            <a:noFill/>
          </a:ln>
        </p:spPr>
        <p:txBody>
          <a:bodyPr spcFirstLastPara="1" wrap="square" lIns="91425" tIns="45700" rIns="91425" bIns="45700" anchor="t" anchorCtr="0">
            <a:spAutoFit/>
          </a:bodyPr>
          <a:lstStyle/>
          <a:p>
            <a:pPr algn="ctr"/>
            <a:r>
              <a:rPr lang="en-GB" sz="900" dirty="0">
                <a:latin typeface="Calibri" panose="020F0502020204030204" pitchFamily="34" charset="0"/>
                <a:ea typeface="Calibri" panose="020F0502020204030204" pitchFamily="34" charset="0"/>
                <a:cs typeface="Calibri" panose="020F0502020204030204" pitchFamily="34" charset="0"/>
              </a:rPr>
              <a:t>In PE, we will begin the summer term by working on our fundamental skills for hitting, catching and running before moving onto lots of athletic skills ready for our sports day.</a:t>
            </a:r>
          </a:p>
        </p:txBody>
      </p:sp>
      <p:sp>
        <p:nvSpPr>
          <p:cNvPr id="112" name="Google Shape;112;p1"/>
          <p:cNvSpPr/>
          <p:nvPr/>
        </p:nvSpPr>
        <p:spPr>
          <a:xfrm>
            <a:off x="2484941" y="5214735"/>
            <a:ext cx="2055813" cy="263464"/>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FF6600"/>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a:solidFill>
                  <a:srgbClr val="FFFFFF"/>
                </a:solidFill>
                <a:latin typeface="Calibri"/>
                <a:ea typeface="Calibri"/>
                <a:cs typeface="Calibri"/>
                <a:sym typeface="Calibri"/>
              </a:rPr>
              <a:t>P.E</a:t>
            </a:r>
            <a:endParaRPr/>
          </a:p>
        </p:txBody>
      </p:sp>
      <p:sp>
        <p:nvSpPr>
          <p:cNvPr id="113" name="Google Shape;113;p1"/>
          <p:cNvSpPr/>
          <p:nvPr/>
        </p:nvSpPr>
        <p:spPr>
          <a:xfrm>
            <a:off x="176183" y="5269205"/>
            <a:ext cx="2117784" cy="249070"/>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008000"/>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a:solidFill>
                  <a:schemeClr val="lt1"/>
                </a:solidFill>
                <a:latin typeface="Calibri"/>
                <a:ea typeface="Calibri"/>
                <a:cs typeface="Calibri"/>
                <a:sym typeface="Calibri"/>
              </a:rPr>
              <a:t>Science</a:t>
            </a:r>
            <a:endParaRPr/>
          </a:p>
        </p:txBody>
      </p:sp>
      <p:sp>
        <p:nvSpPr>
          <p:cNvPr id="114" name="Google Shape;114;p1"/>
          <p:cNvSpPr/>
          <p:nvPr/>
        </p:nvSpPr>
        <p:spPr>
          <a:xfrm>
            <a:off x="6867860" y="3604870"/>
            <a:ext cx="2057399" cy="267630"/>
          </a:xfrm>
          <a:custGeom>
            <a:avLst/>
            <a:gdLst/>
            <a:ahLst/>
            <a:cxnLst/>
            <a:rect l="l" t="t" r="r" b="b"/>
            <a:pathLst>
              <a:path w="2055812" h="252947" extrusionOk="0">
                <a:moveTo>
                  <a:pt x="0" y="0"/>
                </a:moveTo>
                <a:lnTo>
                  <a:pt x="2013653" y="0"/>
                </a:lnTo>
                <a:lnTo>
                  <a:pt x="2055812" y="42159"/>
                </a:lnTo>
                <a:lnTo>
                  <a:pt x="2055812" y="252947"/>
                </a:lnTo>
                <a:lnTo>
                  <a:pt x="42159" y="252947"/>
                </a:lnTo>
                <a:lnTo>
                  <a:pt x="0" y="210788"/>
                </a:lnTo>
                <a:lnTo>
                  <a:pt x="0" y="0"/>
                </a:lnTo>
                <a:close/>
              </a:path>
            </a:pathLst>
          </a:custGeom>
          <a:solidFill>
            <a:srgbClr val="632423"/>
          </a:solidFill>
          <a:ln>
            <a:noFill/>
          </a:ln>
          <a:effectLst>
            <a:outerShdw blurRad="63500" dist="23000" dir="5400000" rotWithShape="0">
              <a:srgbClr val="000000">
                <a:alpha val="34901"/>
              </a:srgbClr>
            </a:outerShdw>
          </a:effectLst>
        </p:spPr>
        <p:txBody>
          <a:bodyPr spcFirstLastPara="1" wrap="square" lIns="91425" tIns="0" rIns="91425" bIns="45700" anchor="ctr" anchorCtr="0">
            <a:noAutofit/>
          </a:bodyPr>
          <a:lstStyle/>
          <a:p>
            <a:pPr marL="0" marR="0" lvl="0" indent="0" algn="ctr" rtl="0">
              <a:spcBef>
                <a:spcPts val="0"/>
              </a:spcBef>
              <a:spcAft>
                <a:spcPts val="0"/>
              </a:spcAft>
              <a:buNone/>
            </a:pPr>
            <a:r>
              <a:rPr lang="en-GB" sz="1200" b="0" u="none">
                <a:solidFill>
                  <a:srgbClr val="FFFFFF"/>
                </a:solidFill>
                <a:latin typeface="Calibri"/>
                <a:ea typeface="Calibri"/>
                <a:cs typeface="Calibri"/>
                <a:sym typeface="Calibri"/>
              </a:rPr>
              <a:t>Design and Technology</a:t>
            </a:r>
            <a:endParaRPr sz="1200" b="0" u="none">
              <a:solidFill>
                <a:srgbClr val="FFFFFF"/>
              </a:solidFill>
              <a:latin typeface="Calibri"/>
              <a:ea typeface="Calibri"/>
              <a:cs typeface="Calibri"/>
              <a:sym typeface="Calibri"/>
            </a:endParaRPr>
          </a:p>
        </p:txBody>
      </p:sp>
      <p:sp>
        <p:nvSpPr>
          <p:cNvPr id="115" name="Google Shape;115;p1"/>
          <p:cNvSpPr/>
          <p:nvPr/>
        </p:nvSpPr>
        <p:spPr>
          <a:xfrm>
            <a:off x="6847267" y="3916439"/>
            <a:ext cx="2057400" cy="880713"/>
          </a:xfrm>
          <a:prstGeom prst="rect">
            <a:avLst/>
          </a:prstGeom>
          <a:solidFill>
            <a:srgbClr val="E5DFE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950" b="0" u="none" dirty="0">
                <a:solidFill>
                  <a:schemeClr val="dk1"/>
                </a:solidFill>
                <a:latin typeface="Calibri"/>
                <a:ea typeface="Calibri"/>
                <a:cs typeface="Calibri"/>
                <a:sym typeface="Calibri"/>
              </a:rPr>
              <a:t>In Design and Technology, we will be preparing fruit and vegetables to create a tasty snack. We will use our senses to taste a variety of foods and will focus on key preparation skills. </a:t>
            </a:r>
            <a:endParaRPr dirty="0"/>
          </a:p>
        </p:txBody>
      </p:sp>
      <p:pic>
        <p:nvPicPr>
          <p:cNvPr id="116" name="Google Shape;116;p1"/>
          <p:cNvPicPr preferRelativeResize="0"/>
          <p:nvPr/>
        </p:nvPicPr>
        <p:blipFill rotWithShape="1">
          <a:blip r:embed="rId4">
            <a:alphaModFix/>
          </a:blip>
          <a:srcRect/>
          <a:stretch/>
        </p:blipFill>
        <p:spPr>
          <a:xfrm>
            <a:off x="307975" y="53474"/>
            <a:ext cx="807641" cy="776005"/>
          </a:xfrm>
          <a:prstGeom prst="rect">
            <a:avLst/>
          </a:prstGeom>
          <a:noFill/>
          <a:ln>
            <a:noFill/>
          </a:ln>
        </p:spPr>
      </p:pic>
      <p:sp>
        <p:nvSpPr>
          <p:cNvPr id="117" name="Google Shape;117;p1"/>
          <p:cNvSpPr/>
          <p:nvPr/>
        </p:nvSpPr>
        <p:spPr>
          <a:xfrm>
            <a:off x="223454" y="1249274"/>
            <a:ext cx="2092500" cy="1008000"/>
          </a:xfrm>
          <a:prstGeom prst="rect">
            <a:avLst/>
          </a:prstGeom>
          <a:solidFill>
            <a:srgbClr val="E5DFEC"/>
          </a:solidFill>
          <a:ln>
            <a:noFill/>
          </a:ln>
        </p:spPr>
        <p:txBody>
          <a:bodyPr spcFirstLastPara="1" wrap="square" lIns="91425" tIns="45700" rIns="91425" bIns="45700" anchor="t" anchorCtr="0">
            <a:noAutofit/>
          </a:bodyPr>
          <a:lstStyle/>
          <a:p>
            <a:pPr algn="ctr"/>
            <a:r>
              <a:rPr lang="en-GB" sz="900" dirty="0">
                <a:solidFill>
                  <a:srgbClr val="000000"/>
                </a:solidFill>
                <a:latin typeface="Calibri"/>
                <a:ea typeface="Calibri"/>
                <a:cs typeface="Calibri"/>
                <a:sym typeface="Calibri"/>
              </a:rPr>
              <a:t> In English, we will</a:t>
            </a:r>
            <a:r>
              <a:rPr lang="en-GB" sz="900" dirty="0">
                <a:solidFill>
                  <a:srgbClr val="000000"/>
                </a:solidFill>
                <a:latin typeface="Calibri" pitchFamily="34" charset="0"/>
                <a:ea typeface="Calibri"/>
                <a:cs typeface="Calibri"/>
                <a:sym typeface="Calibri"/>
              </a:rPr>
              <a:t> </a:t>
            </a:r>
            <a:r>
              <a:rPr lang="en-GB" sz="900" dirty="0">
                <a:latin typeface="Calibri" pitchFamily="34" charset="0"/>
              </a:rPr>
              <a:t>be using the texts  ‘The King who Banned the Dark’ and ‘Jack and the Baked Beanstalk’ to help us to plan, write and edit our own banning narrative and twisted tales. Also, across the Summer term we will be investigating the art of persuasion!</a:t>
            </a:r>
            <a:endParaRPr sz="700" dirty="0">
              <a:solidFill>
                <a:schemeClr val="dk1"/>
              </a:solidFill>
              <a:latin typeface="Calibri"/>
              <a:ea typeface="Calibri"/>
              <a:cs typeface="Calibri"/>
              <a:sym typeface="Calibri"/>
            </a:endParaRPr>
          </a:p>
        </p:txBody>
      </p:sp>
      <p:pic>
        <p:nvPicPr>
          <p:cNvPr id="118" name="Google Shape;118;p1" descr="https://s.abcnews.com/images/International/king-charles-coronation-gty-moe-112-230506_1683380043401_hpMain.jpg"/>
          <p:cNvPicPr preferRelativeResize="0"/>
          <p:nvPr/>
        </p:nvPicPr>
        <p:blipFill rotWithShape="1">
          <a:blip r:embed="rId5">
            <a:alphaModFix/>
          </a:blip>
          <a:srcRect l="8264" t="3249" r="12201"/>
          <a:stretch/>
        </p:blipFill>
        <p:spPr>
          <a:xfrm rot="529711">
            <a:off x="4833542" y="2773611"/>
            <a:ext cx="1872586" cy="1525257"/>
          </a:xfrm>
          <a:prstGeom prst="ellipse">
            <a:avLst/>
          </a:prstGeom>
          <a:noFill/>
          <a:ln>
            <a:noFill/>
          </a:ln>
        </p:spPr>
      </p:pic>
      <p:pic>
        <p:nvPicPr>
          <p:cNvPr id="119" name="Google Shape;119;p1" descr="https://berkshireblackbusiness.co.uk/wp-content/uploads/2020/06/lsam2vvecb831-scaled.jpg"/>
          <p:cNvPicPr preferRelativeResize="0"/>
          <p:nvPr/>
        </p:nvPicPr>
        <p:blipFill rotWithShape="1">
          <a:blip r:embed="rId6">
            <a:alphaModFix/>
          </a:blip>
          <a:srcRect/>
          <a:stretch/>
        </p:blipFill>
        <p:spPr>
          <a:xfrm>
            <a:off x="3239175" y="3733050"/>
            <a:ext cx="2591671" cy="14587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564</Words>
  <Application>Microsoft Office PowerPoint</Application>
  <PresentationFormat>On-screen Show (4:3)</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Twinkl Cursive Looped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Torrie</dc:creator>
  <cp:lastModifiedBy>Becci Banister</cp:lastModifiedBy>
  <cp:revision>2</cp:revision>
  <dcterms:created xsi:type="dcterms:W3CDTF">2014-01-12T15:09:39Z</dcterms:created>
  <dcterms:modified xsi:type="dcterms:W3CDTF">2025-04-23T19:25:10Z</dcterms:modified>
</cp:coreProperties>
</file>