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CA13"/>
    <a:srgbClr val="BCFF31"/>
    <a:srgbClr val="A237FF"/>
    <a:srgbClr val="26F3FF"/>
    <a:srgbClr val="E719C5"/>
    <a:srgbClr val="FFBA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1" autoAdjust="0"/>
    <p:restoredTop sz="79339" autoAdjust="0"/>
  </p:normalViewPr>
  <p:slideViewPr>
    <p:cSldViewPr>
      <p:cViewPr varScale="1">
        <p:scale>
          <a:sx n="86" d="100"/>
          <a:sy n="86" d="100"/>
        </p:scale>
        <p:origin x="1781"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4D4641-D7A4-4FF4-8BF5-114DD1F8B018}" type="datetimeFigureOut">
              <a:rPr lang="en-GB" smtClean="0"/>
              <a:t>10/12/2024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12B4B3D-24EE-4EF3-AB3C-98DF283EFCD7}" type="slidenum">
              <a:rPr lang="en-GB" smtClean="0"/>
              <a:t>‹#›</a:t>
            </a:fld>
            <a:endParaRPr lang="en-GB"/>
          </a:p>
        </p:txBody>
      </p:sp>
    </p:spTree>
    <p:extLst>
      <p:ext uri="{BB962C8B-B14F-4D97-AF65-F5344CB8AC3E}">
        <p14:creationId xmlns:p14="http://schemas.microsoft.com/office/powerpoint/2010/main" val="3139633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2B4B3D-24EE-4EF3-AB3C-98DF283EFCD7}" type="slidenum">
              <a:rPr lang="en-GB" smtClean="0"/>
              <a:t>1</a:t>
            </a:fld>
            <a:endParaRPr lang="en-GB"/>
          </a:p>
        </p:txBody>
      </p:sp>
    </p:spTree>
    <p:extLst>
      <p:ext uri="{BB962C8B-B14F-4D97-AF65-F5344CB8AC3E}">
        <p14:creationId xmlns:p14="http://schemas.microsoft.com/office/powerpoint/2010/main" val="368845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D551B7-602C-458F-8773-7D9172BEB02D}" type="datetimeFigureOut">
              <a:rPr lang="en-US" smtClean="0"/>
              <a:pPr/>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551B7-602C-458F-8773-7D9172BEB02D}" type="datetimeFigureOut">
              <a:rPr lang="en-US" smtClean="0"/>
              <a:pPr/>
              <a:t>12/10/2024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4F854-DE75-43E4-A2D6-09BF6C9AC6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Single Corner Rectangle 25"/>
          <p:cNvSpPr>
            <a:spLocks noChangeArrowheads="1"/>
          </p:cNvSpPr>
          <p:nvPr/>
        </p:nvSpPr>
        <p:spPr bwMode="auto">
          <a:xfrm>
            <a:off x="2840100" y="551710"/>
            <a:ext cx="3168351" cy="873404"/>
          </a:xfrm>
          <a:custGeom>
            <a:avLst/>
            <a:gdLst>
              <a:gd name="T0" fmla="*/ 2087563 w 2284412"/>
              <a:gd name="T1" fmla="*/ 0 h 355600"/>
              <a:gd name="T2" fmla="*/ 0 w 2284412"/>
              <a:gd name="T3" fmla="*/ 249237 h 355600"/>
              <a:gd name="T4" fmla="*/ 2087563 w 2284412"/>
              <a:gd name="T5" fmla="*/ 498475 h 355600"/>
              <a:gd name="T6" fmla="*/ 4175125 w 2284412"/>
              <a:gd name="T7" fmla="*/ 249237 h 355600"/>
              <a:gd name="T8" fmla="*/ 17694720 60000 65536"/>
              <a:gd name="T9" fmla="*/ 11796480 60000 65536"/>
              <a:gd name="T10" fmla="*/ 5898240 60000 65536"/>
              <a:gd name="T11" fmla="*/ 0 60000 65536"/>
              <a:gd name="T12" fmla="*/ 0 w 2284412"/>
              <a:gd name="T13" fmla="*/ 0 h 355600"/>
              <a:gd name="T14" fmla="*/ 2267053 w 2284412"/>
              <a:gd name="T15" fmla="*/ 355600 h 355600"/>
            </a:gdLst>
            <a:ahLst/>
            <a:cxnLst>
              <a:cxn ang="T8">
                <a:pos x="T0" y="T1"/>
              </a:cxn>
              <a:cxn ang="T9">
                <a:pos x="T2" y="T3"/>
              </a:cxn>
              <a:cxn ang="T10">
                <a:pos x="T4" y="T5"/>
              </a:cxn>
              <a:cxn ang="T11">
                <a:pos x="T6" y="T7"/>
              </a:cxn>
            </a:cxnLst>
            <a:rect l="T12" t="T13" r="T14" b="T15"/>
            <a:pathLst>
              <a:path w="2284412" h="355600">
                <a:moveTo>
                  <a:pt x="0" y="0"/>
                </a:moveTo>
                <a:lnTo>
                  <a:pt x="2225144" y="0"/>
                </a:lnTo>
                <a:lnTo>
                  <a:pt x="2225144" y="-1"/>
                </a:lnTo>
                <a:cubicBezTo>
                  <a:pt x="2257876" y="-1"/>
                  <a:pt x="2284412" y="26535"/>
                  <a:pt x="2284412" y="59268"/>
                </a:cubicBezTo>
                <a:lnTo>
                  <a:pt x="2284412" y="355600"/>
                </a:lnTo>
                <a:lnTo>
                  <a:pt x="0" y="355600"/>
                </a:lnTo>
                <a:lnTo>
                  <a:pt x="0" y="0"/>
                </a:lnTo>
                <a:close/>
              </a:path>
            </a:pathLst>
          </a:custGeom>
          <a:solidFill>
            <a:srgbClr val="00B050"/>
          </a:solidFill>
          <a:ln>
            <a:noFill/>
          </a:ln>
          <a:effectLst>
            <a:outerShdw blurRad="63500" dist="23000" dir="5400000" rotWithShape="0">
              <a:srgbClr val="000000">
                <a:alpha val="34998"/>
              </a:srgbClr>
            </a:outerShdw>
          </a:effectLst>
        </p:spPr>
        <p:txBody>
          <a:bodyPr anchor="ctr"/>
          <a:lstStyle/>
          <a:p>
            <a:pPr algn="ctr" defTabSz="457200">
              <a:defRPr/>
            </a:pPr>
            <a:r>
              <a:rPr lang="en-GB" sz="2000" dirty="0">
                <a:latin typeface="Twinkl Cursive Looped" panose="02000000000000000000" pitchFamily="2" charset="0"/>
              </a:rPr>
              <a:t>Geography: North and Central America</a:t>
            </a:r>
          </a:p>
        </p:txBody>
      </p:sp>
      <p:grpSp>
        <p:nvGrpSpPr>
          <p:cNvPr id="2" name="Group 34"/>
          <p:cNvGrpSpPr>
            <a:grpSpLocks/>
          </p:cNvGrpSpPr>
          <p:nvPr/>
        </p:nvGrpSpPr>
        <p:grpSpPr bwMode="auto">
          <a:xfrm>
            <a:off x="117575" y="1340768"/>
            <a:ext cx="2429190" cy="1508623"/>
            <a:chOff x="-27126" y="835024"/>
            <a:chExt cx="2136318" cy="3949701"/>
          </a:xfrm>
        </p:grpSpPr>
        <p:sp>
          <p:nvSpPr>
            <p:cNvPr id="8" name="Rectangle 7"/>
            <p:cNvSpPr/>
            <p:nvPr/>
          </p:nvSpPr>
          <p:spPr>
            <a:xfrm>
              <a:off x="28575" y="835024"/>
              <a:ext cx="2057400" cy="3949701"/>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GB" dirty="0">
                <a:solidFill>
                  <a:srgbClr val="FF0000"/>
                </a:solidFill>
              </a:endParaRPr>
            </a:p>
          </p:txBody>
        </p:sp>
        <p:sp>
          <p:nvSpPr>
            <p:cNvPr id="9" name="TextBox 7"/>
            <p:cNvSpPr txBox="1">
              <a:spLocks noChangeArrowheads="1"/>
            </p:cNvSpPr>
            <p:nvPr/>
          </p:nvSpPr>
          <p:spPr bwMode="auto">
            <a:xfrm>
              <a:off x="-27126" y="1215934"/>
              <a:ext cx="2136318" cy="104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eaLnBrk="0" hangingPunct="0">
                <a:defRPr>
                  <a:solidFill>
                    <a:schemeClr val="tx1"/>
                  </a:solidFill>
                  <a:latin typeface="Arial" charset="0"/>
                  <a:ea typeface="ＭＳ Ｐゴシック" charset="0"/>
                </a:defRPr>
              </a:lvl1pPr>
              <a:lvl2pPr marL="742950" indent="-285750" defTabSz="457200" eaLnBrk="0" hangingPunct="0">
                <a:defRPr>
                  <a:solidFill>
                    <a:schemeClr val="tx1"/>
                  </a:solidFill>
                  <a:latin typeface="Arial" charset="0"/>
                  <a:ea typeface="ＭＳ Ｐゴシック" charset="0"/>
                </a:defRPr>
              </a:lvl2pPr>
              <a:lvl3pPr marL="1143000" indent="-228600" defTabSz="457200" eaLnBrk="0" hangingPunct="0">
                <a:defRPr>
                  <a:solidFill>
                    <a:schemeClr val="tx1"/>
                  </a:solidFill>
                  <a:latin typeface="Arial" charset="0"/>
                  <a:ea typeface="ＭＳ Ｐゴシック" charset="0"/>
                </a:defRPr>
              </a:lvl3pPr>
              <a:lvl4pPr marL="1600200" indent="-228600" defTabSz="457200" eaLnBrk="0" hangingPunct="0">
                <a:defRPr>
                  <a:solidFill>
                    <a:schemeClr val="tx1"/>
                  </a:solidFill>
                  <a:latin typeface="Arial" charset="0"/>
                  <a:ea typeface="ＭＳ Ｐゴシック" charset="0"/>
                </a:defRPr>
              </a:lvl4pPr>
              <a:lvl5pPr marL="2057400" indent="-228600" defTabSz="4572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lvl="0" defTabSz="914400" eaLnBrk="1" fontAlgn="base" hangingPunct="1">
                <a:spcBef>
                  <a:spcPct val="0"/>
                </a:spcBef>
                <a:spcAft>
                  <a:spcPct val="0"/>
                </a:spcAft>
              </a:pPr>
              <a:endParaRPr lang="en-GB" sz="1000" dirty="0">
                <a:solidFill>
                  <a:srgbClr val="FF0000"/>
                </a:solidFill>
                <a:latin typeface="Calibri" pitchFamily="34" charset="0"/>
                <a:ea typeface="MS PGothic" pitchFamily="34" charset="-128"/>
              </a:endParaRPr>
            </a:p>
            <a:p>
              <a:pPr lvl="0" defTabSz="914400" eaLnBrk="1" fontAlgn="base" hangingPunct="1">
                <a:spcBef>
                  <a:spcPct val="0"/>
                </a:spcBef>
                <a:spcAft>
                  <a:spcPct val="0"/>
                </a:spcAft>
              </a:pPr>
              <a:endParaRPr lang="en-GB" sz="1000" dirty="0">
                <a:solidFill>
                  <a:srgbClr val="FF0000"/>
                </a:solidFill>
                <a:latin typeface="Calibri" pitchFamily="34" charset="0"/>
                <a:ea typeface="MS PGothic" pitchFamily="34" charset="-128"/>
              </a:endParaRPr>
            </a:p>
          </p:txBody>
        </p:sp>
      </p:grpSp>
      <p:sp>
        <p:nvSpPr>
          <p:cNvPr id="10" name="Snip Diagonal Corner Rectangle 10"/>
          <p:cNvSpPr>
            <a:spLocks noChangeArrowheads="1"/>
          </p:cNvSpPr>
          <p:nvPr/>
        </p:nvSpPr>
        <p:spPr bwMode="auto">
          <a:xfrm>
            <a:off x="178718" y="4293735"/>
            <a:ext cx="6132242" cy="384181"/>
          </a:xfrm>
          <a:custGeom>
            <a:avLst/>
            <a:gdLst>
              <a:gd name="T0" fmla="*/ 2084387 w 2055812"/>
              <a:gd name="T1" fmla="*/ 127001 h 252947"/>
              <a:gd name="T2" fmla="*/ 1042194 w 2055812"/>
              <a:gd name="T3" fmla="*/ 254000 h 252947"/>
              <a:gd name="T4" fmla="*/ 0 w 2055812"/>
              <a:gd name="T5" fmla="*/ 127001 h 252947"/>
              <a:gd name="T6" fmla="*/ 1042194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0000"/>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latin typeface="Twinkl Cursive Looped" panose="02000000000000000000" pitchFamily="2" charset="0"/>
              </a:rPr>
              <a:t>Geography</a:t>
            </a:r>
          </a:p>
        </p:txBody>
      </p:sp>
      <p:sp>
        <p:nvSpPr>
          <p:cNvPr id="11" name="Rectangle 10"/>
          <p:cNvSpPr/>
          <p:nvPr/>
        </p:nvSpPr>
        <p:spPr>
          <a:xfrm>
            <a:off x="169297" y="4664226"/>
            <a:ext cx="6141663" cy="93652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just" fontAlgn="base">
              <a:spcBef>
                <a:spcPct val="0"/>
              </a:spcBef>
              <a:spcAft>
                <a:spcPct val="0"/>
              </a:spcAft>
            </a:pPr>
            <a:endParaRPr lang="en-US" sz="1000" dirty="0">
              <a:solidFill>
                <a:srgbClr val="000000"/>
              </a:solidFill>
              <a:latin typeface="Twinkl Cursive Looped" panose="02000000000000000000" pitchFamily="2" charset="0"/>
            </a:endParaRPr>
          </a:p>
          <a:p>
            <a:pPr lvl="0" algn="just" fontAlgn="base">
              <a:spcBef>
                <a:spcPct val="0"/>
              </a:spcBef>
              <a:spcAft>
                <a:spcPct val="0"/>
              </a:spcAft>
            </a:pPr>
            <a:r>
              <a:rPr lang="en-US" sz="1000" dirty="0">
                <a:solidFill>
                  <a:srgbClr val="000000"/>
                </a:solidFill>
                <a:latin typeface="Twinkl Cursive Looped" panose="02000000000000000000" pitchFamily="2" charset="0"/>
              </a:rPr>
              <a:t>This half term we have a geography focus, we are looking at Northern and Central America. We will be investigating human and physical features of each of these countries as well as being able to name and locate the capital cities and be able to distinguish the difference between a country and a state. </a:t>
            </a:r>
            <a:endParaRPr lang="en-GB" sz="1000" dirty="0">
              <a:solidFill>
                <a:srgbClr val="000000"/>
              </a:solidFill>
              <a:latin typeface="Twinkl Cursive Looped" panose="02000000000000000000" pitchFamily="2" charset="0"/>
            </a:endParaRPr>
          </a:p>
        </p:txBody>
      </p:sp>
      <p:sp>
        <p:nvSpPr>
          <p:cNvPr id="12" name="Snip Diagonal Corner Rectangle 15"/>
          <p:cNvSpPr>
            <a:spLocks noChangeArrowheads="1"/>
          </p:cNvSpPr>
          <p:nvPr/>
        </p:nvSpPr>
        <p:spPr bwMode="auto">
          <a:xfrm>
            <a:off x="6860588" y="5148571"/>
            <a:ext cx="2055812" cy="394628"/>
          </a:xfrm>
          <a:custGeom>
            <a:avLst/>
            <a:gdLst>
              <a:gd name="T0" fmla="*/ 2055812 w 2055812"/>
              <a:gd name="T1" fmla="*/ 143669 h 252947"/>
              <a:gd name="T2" fmla="*/ 1027906 w 2055812"/>
              <a:gd name="T3" fmla="*/ 287337 h 252947"/>
              <a:gd name="T4" fmla="*/ 0 w 2055812"/>
              <a:gd name="T5" fmla="*/ 143669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E719C5"/>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latin typeface="Twinkl Cursive Looped" panose="02000000000000000000" pitchFamily="2" charset="0"/>
              </a:rPr>
              <a:t>Art/DT</a:t>
            </a:r>
          </a:p>
        </p:txBody>
      </p:sp>
      <p:sp>
        <p:nvSpPr>
          <p:cNvPr id="15" name="Rectangle 14"/>
          <p:cNvSpPr/>
          <p:nvPr/>
        </p:nvSpPr>
        <p:spPr>
          <a:xfrm>
            <a:off x="2459382" y="5917604"/>
            <a:ext cx="2057400" cy="635896"/>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defTabSz="457200">
              <a:defRPr/>
            </a:pPr>
            <a:endParaRPr lang="en-GB" sz="800" dirty="0">
              <a:solidFill>
                <a:schemeClr val="tx1"/>
              </a:solidFill>
              <a:latin typeface="Calibri" pitchFamily="34" charset="0"/>
            </a:endParaRPr>
          </a:p>
          <a:p>
            <a:pPr algn="ctr" defTabSz="457200">
              <a:defRPr/>
            </a:pPr>
            <a:r>
              <a:rPr lang="en-GB" sz="1000" dirty="0">
                <a:solidFill>
                  <a:schemeClr val="tx1"/>
                </a:solidFill>
                <a:latin typeface="Twinkl Cursive Looped" panose="02000000000000000000" pitchFamily="2" charset="0"/>
              </a:rPr>
              <a:t>Dance, gymnastics, netball and basketball</a:t>
            </a:r>
          </a:p>
        </p:txBody>
      </p:sp>
      <p:sp>
        <p:nvSpPr>
          <p:cNvPr id="16" name="Snip Diagonal Corner Rectangle 21"/>
          <p:cNvSpPr>
            <a:spLocks noChangeArrowheads="1"/>
          </p:cNvSpPr>
          <p:nvPr/>
        </p:nvSpPr>
        <p:spPr bwMode="auto">
          <a:xfrm>
            <a:off x="4628537" y="5569880"/>
            <a:ext cx="2186660" cy="347724"/>
          </a:xfrm>
          <a:custGeom>
            <a:avLst/>
            <a:gdLst>
              <a:gd name="T0" fmla="*/ 2055812 w 2055812"/>
              <a:gd name="T1" fmla="*/ 126207 h 252947"/>
              <a:gd name="T2" fmla="*/ 1027906 w 2055812"/>
              <a:gd name="T3" fmla="*/ 252413 h 252947"/>
              <a:gd name="T4" fmla="*/ 0 w 2055812"/>
              <a:gd name="T5" fmla="*/ 126207 h 252947"/>
              <a:gd name="T6" fmla="*/ 1027906 w 2055812"/>
              <a:gd name="T7" fmla="*/ 0 h 252947"/>
              <a:gd name="T8" fmla="*/ 0 60000 65536"/>
              <a:gd name="T9" fmla="*/ 5898240 60000 65536"/>
              <a:gd name="T10" fmla="*/ 11796480 60000 65536"/>
              <a:gd name="T11" fmla="*/ 17694720 60000 65536"/>
              <a:gd name="T12" fmla="*/ 21079 w 2055812"/>
              <a:gd name="T13" fmla="*/ 21078 h 252947"/>
              <a:gd name="T14" fmla="*/ 2034733 w 2055812"/>
              <a:gd name="T15" fmla="*/ 231869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26F3FF"/>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latin typeface="Twinkl Cursive Looped" panose="02000000000000000000" pitchFamily="2" charset="0"/>
              </a:rPr>
              <a:t>Computing</a:t>
            </a:r>
          </a:p>
        </p:txBody>
      </p:sp>
      <p:sp>
        <p:nvSpPr>
          <p:cNvPr id="17" name="Rectangle 16"/>
          <p:cNvSpPr/>
          <p:nvPr/>
        </p:nvSpPr>
        <p:spPr>
          <a:xfrm>
            <a:off x="4637939" y="5917604"/>
            <a:ext cx="2186661" cy="628464"/>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defTabSz="457200">
              <a:defRPr/>
            </a:pPr>
            <a:endParaRPr lang="en-GB" sz="1000" dirty="0">
              <a:solidFill>
                <a:schemeClr val="tx1"/>
              </a:solidFill>
              <a:latin typeface="Twinkl Cursive Looped" panose="02000000000000000000" pitchFamily="2" charset="0"/>
              <a:ea typeface="ＭＳ Ｐゴシック" pitchFamily="34" charset="-128"/>
            </a:endParaRPr>
          </a:p>
          <a:p>
            <a:pPr algn="ctr" defTabSz="457200">
              <a:defRPr/>
            </a:pPr>
            <a:r>
              <a:rPr lang="en-GB" sz="1000" dirty="0">
                <a:solidFill>
                  <a:schemeClr val="tx1"/>
                </a:solidFill>
                <a:latin typeface="Twinkl Cursive Looped" panose="02000000000000000000" pitchFamily="2" charset="0"/>
                <a:ea typeface="ＭＳ Ｐゴシック" pitchFamily="34" charset="-128"/>
              </a:rPr>
              <a:t>Blogging, spreadsheets and understanding binary</a:t>
            </a:r>
          </a:p>
        </p:txBody>
      </p:sp>
      <p:grpSp>
        <p:nvGrpSpPr>
          <p:cNvPr id="3" name="Group 34"/>
          <p:cNvGrpSpPr>
            <a:grpSpLocks/>
          </p:cNvGrpSpPr>
          <p:nvPr/>
        </p:nvGrpSpPr>
        <p:grpSpPr bwMode="auto">
          <a:xfrm>
            <a:off x="6369438" y="1025982"/>
            <a:ext cx="2557679" cy="1674325"/>
            <a:chOff x="6876255" y="1518426"/>
            <a:chExt cx="2138362" cy="3339316"/>
          </a:xfrm>
        </p:grpSpPr>
        <p:sp>
          <p:nvSpPr>
            <p:cNvPr id="19" name="Rectangle 18"/>
            <p:cNvSpPr/>
            <p:nvPr/>
          </p:nvSpPr>
          <p:spPr>
            <a:xfrm>
              <a:off x="6876255" y="2488474"/>
              <a:ext cx="2138362" cy="2369268"/>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defTabSz="457200">
                <a:defRPr/>
              </a:pPr>
              <a:r>
                <a:rPr lang="en-GB" sz="1200" dirty="0">
                  <a:solidFill>
                    <a:schemeClr val="tx1"/>
                  </a:solidFill>
                  <a:latin typeface="Twinkl Cursive Looped" panose="02000000000000000000" pitchFamily="2" charset="0"/>
                  <a:ea typeface="ＭＳ Ｐゴシック" pitchFamily="34" charset="-128"/>
                </a:rPr>
                <a:t>Fractions, decimals and percentages</a:t>
              </a:r>
            </a:p>
            <a:p>
              <a:pPr defTabSz="457200">
                <a:defRPr/>
              </a:pPr>
              <a:r>
                <a:rPr lang="en-GB" sz="1200" dirty="0">
                  <a:solidFill>
                    <a:schemeClr val="tx1"/>
                  </a:solidFill>
                  <a:latin typeface="Twinkl Cursive Looped" panose="02000000000000000000" pitchFamily="2" charset="0"/>
                  <a:ea typeface="ＭＳ Ｐゴシック" pitchFamily="34" charset="-128"/>
                </a:rPr>
                <a:t>Graphs</a:t>
              </a:r>
            </a:p>
            <a:p>
              <a:pPr defTabSz="457200">
                <a:defRPr/>
              </a:pPr>
              <a:r>
                <a:rPr lang="en-GB" sz="1200" dirty="0">
                  <a:solidFill>
                    <a:schemeClr val="tx1"/>
                  </a:solidFill>
                  <a:latin typeface="Twinkl Cursive Looped" panose="02000000000000000000" pitchFamily="2" charset="0"/>
                  <a:ea typeface="ＭＳ Ｐゴシック" pitchFamily="34" charset="-128"/>
                </a:rPr>
                <a:t>Position and movement</a:t>
              </a:r>
            </a:p>
            <a:p>
              <a:pPr defTabSz="457200">
                <a:defRPr/>
              </a:pPr>
              <a:r>
                <a:rPr lang="en-GB" sz="1200" dirty="0">
                  <a:solidFill>
                    <a:schemeClr val="tx1"/>
                  </a:solidFill>
                  <a:latin typeface="Twinkl Cursive Looped" panose="02000000000000000000" pitchFamily="2" charset="0"/>
                  <a:ea typeface="ＭＳ Ｐゴシック" pitchFamily="34" charset="-128"/>
                </a:rPr>
                <a:t>Area and perimeter</a:t>
              </a:r>
            </a:p>
            <a:p>
              <a:pPr defTabSz="457200">
                <a:defRPr/>
              </a:pPr>
              <a:endParaRPr lang="en-GB" sz="800" dirty="0">
                <a:solidFill>
                  <a:schemeClr val="tx1"/>
                </a:solidFill>
                <a:latin typeface="Calibri" pitchFamily="34" charset="0"/>
                <a:ea typeface="ＭＳ Ｐゴシック" pitchFamily="34" charset="-128"/>
              </a:endParaRPr>
            </a:p>
            <a:p>
              <a:pPr defTabSz="457200">
                <a:defRPr/>
              </a:pPr>
              <a:endParaRPr lang="en-GB" sz="800" dirty="0">
                <a:solidFill>
                  <a:schemeClr val="tx1"/>
                </a:solidFill>
                <a:latin typeface="Calibri" pitchFamily="34" charset="0"/>
                <a:ea typeface="ＭＳ Ｐゴシック" pitchFamily="34" charset="-128"/>
              </a:endParaRPr>
            </a:p>
          </p:txBody>
        </p:sp>
        <p:sp>
          <p:nvSpPr>
            <p:cNvPr id="20" name="Snip Diagonal Corner Rectangle 6"/>
            <p:cNvSpPr>
              <a:spLocks noChangeArrowheads="1"/>
            </p:cNvSpPr>
            <p:nvPr/>
          </p:nvSpPr>
          <p:spPr bwMode="auto">
            <a:xfrm>
              <a:off x="6876255" y="1518426"/>
              <a:ext cx="2114550" cy="909245"/>
            </a:xfrm>
            <a:custGeom>
              <a:avLst/>
              <a:gdLst>
                <a:gd name="T0" fmla="*/ 2114550 w 2055812"/>
                <a:gd name="T1" fmla="*/ 394731 h 252947"/>
                <a:gd name="T2" fmla="*/ 1057275 w 2055812"/>
                <a:gd name="T3" fmla="*/ 789459 h 252947"/>
                <a:gd name="T4" fmla="*/ 0 w 2055812"/>
                <a:gd name="T5" fmla="*/ 394731 h 252947"/>
                <a:gd name="T6" fmla="*/ 1057275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00009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a:r>
                <a:rPr lang="en-GB" sz="1200" dirty="0">
                  <a:solidFill>
                    <a:srgbClr val="FFFFFF"/>
                  </a:solidFill>
                  <a:latin typeface="Twinkl Cursive Looped" panose="02000000000000000000" pitchFamily="2" charset="0"/>
                </a:rPr>
                <a:t>Maths</a:t>
              </a:r>
            </a:p>
          </p:txBody>
        </p:sp>
      </p:grpSp>
      <p:sp>
        <p:nvSpPr>
          <p:cNvPr id="22" name="Snip Diagonal Corner Rectangle 6"/>
          <p:cNvSpPr>
            <a:spLocks noChangeArrowheads="1"/>
          </p:cNvSpPr>
          <p:nvPr/>
        </p:nvSpPr>
        <p:spPr bwMode="auto">
          <a:xfrm>
            <a:off x="179512" y="980728"/>
            <a:ext cx="2339452" cy="399795"/>
          </a:xfrm>
          <a:custGeom>
            <a:avLst/>
            <a:gdLst>
              <a:gd name="T0" fmla="*/ 2055812 w 2055812"/>
              <a:gd name="T1" fmla="*/ 360364 h 252947"/>
              <a:gd name="T2" fmla="*/ 1027906 w 2055812"/>
              <a:gd name="T3" fmla="*/ 720725 h 252947"/>
              <a:gd name="T4" fmla="*/ 0 w 2055812"/>
              <a:gd name="T5" fmla="*/ 360364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BA2A"/>
          </a:solidFill>
          <a:ln>
            <a:noFill/>
          </a:ln>
          <a:effectLst>
            <a:outerShdw blurRad="63500" dist="23000" dir="5400000" rotWithShape="0">
              <a:srgbClr val="000000">
                <a:alpha val="34998"/>
              </a:srgbClr>
            </a:outerShdw>
          </a:effectLst>
        </p:spPr>
        <p:txBody>
          <a:bodyPr tIns="0" anchor="ctr"/>
          <a:lstStyle/>
          <a:p>
            <a:pPr algn="ctr" defTabSz="457200"/>
            <a:r>
              <a:rPr lang="en-GB" sz="1200" dirty="0">
                <a:latin typeface="Twinkl Cursive Looped" panose="02000000000000000000" pitchFamily="2" charset="0"/>
              </a:rPr>
              <a:t>English</a:t>
            </a:r>
            <a:r>
              <a:rPr lang="en-GB" sz="1200" dirty="0">
                <a:latin typeface="Calibri" charset="0"/>
              </a:rPr>
              <a:t> </a:t>
            </a:r>
          </a:p>
        </p:txBody>
      </p:sp>
      <p:sp>
        <p:nvSpPr>
          <p:cNvPr id="30722" name="AutoShape 2" descr="data:image/jpeg;base64,/9j/4AAQSkZJRgABAQAAAQABAAD/2wCEAAkGBwgHBhQIBwgWFRUXFh0aFxYXFx8gGBocIB0ZIRoVGxgkHigiIx0xHCAVJD0rJSkrLi4uIB81ODMtNzQuMCsBCgoKDg0OGxAQGzcmICQ3MjEyLzc2LzE0NTcwMjc0LDQ0MC4sLSw0LC0vMCwvLzQ0LC0sLCw3LCwsLC00NC8sNv/AABEIAJ8BPgMBEQACEQEDEQH/xAAcAAEAAgMBAQEAAAAAAAAAAAAABQgEBgcBAgP/xABCEAACAQIDAwkEBwYFBQAAAAAAAQIDBAUGERIhcwciMTU2QVFhshOBkaEUMlJicbHCFXKSosHwFkJ0gtEjJDNDU//EABsBAQACAwEBAAAAAAAAAAAAAAAEBQMGBwIB/8QANxEBAAEDAQQHBwMEAgMAAAAAAAECAwQRBSExcRIyMzRBUbEGE2GBkaHBItHwFEJSYiThFUNy/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M/KN3znybPkTHv2/gEa9SX/UhzKn7y/ze9aP8dV3EnHu+8o18VNtnA/o8maY6s745eXy4NiM6qAAAAAAAAITO3ZK64UjDkdlUsdkd+tc4V7KN1UAAAAAAAAAAAAAAAAAAAABm4J1zQ4sPUj1b68I2X3e5yn0WSNgciAAAAAAAAMXFL+hheHVL66lpGEW35+CXm3oveea64opmqWfGsV5F2m1RxmdP5yV1xbEK+K4lUv7p86ctX5eEV5JaL3FDXXNdU1S6vjY9GPaptUcIj+fVPcneP8A7Cx9KtPSlV0hU8F9mfufybM2Ld93Xv4Srdu7P/q8aejH6qd8fmPn66O7F05mAAAAAAAAQmduyV1wpGHI7KpY7I79a5wr2UbqoAAAAAAAAAAAAAAAAAAAADNwTrmhxYepHq314Rsvu9zlPoskbA5EAAAAABi4pbfTMNq2uv14Sj8U1qea46VMwzY933V6mvymJ+kuP5d5R8VwvShiK9vTW7nPSovwn3/7tfxRVWsyujdVvhvuf7OY2R+q1+ir4cPp+30e57zzHMVrCysKMoU09qe1prJ9y0Ta2Vvfm9OjQZOV7yOjTwNjbDnCrm7dmJq4Rp4fXxn+cWkkRsYB0vBOVCFlgkba/s51KsI7KkmtmSX1XJvenppruevSWFvN6NGlUb2n5nsvN3Imu3XEUzv08Y89PDTy3x5MPB8z4vmzN9vbXNbYpe02vZQ3R0gnLnd8vqrp3eSPFF6u9diJ4JGVszG2dg3K6I1q006U8d+7d5cfB2AtWggAAAAAQmduyV1wpGHI7KpY7I79a5wr2UbqoAAAAAAAAAAAAAAAAAAAADNwTrmhxYepHq314Rsvu9zlPoskbA5EAAAAAAArpmm0djmO4ttnTSrLT8G24/Joob1PRuTDrOzrvvcS3X5xH18fuizGmgAABvnI9aOtmKdy47qdJ/GTSXy2ybg063Jnyax7U3eji00f5T9oj99HYy1aAAAAAABCZ27JXXCkYcjsqljsjv1rnCvZRuqgAAAAAAAAAAAAAAAAAAAAM3BOuaHFh6kerfXhGy+73OU+iyRsDkQAAAANZwnOFnf5jr4LNqMoTcab7p7K5y/eUlL8UR6Mimq5NC4ytj3bOJbyY3xMaz8NeHy00+bZiQp3EeVi0Vtm6VVf+ynCf5x/SU+bTpd183RvZq708GKf8ZmPz+WnEVsAAAAdZ5GLRQwy4vPtVFD+GOv6yzwKf0zLRfay7ret2/KJn6z/ANOitpLVsntTje1vAc32mOZgrYbZ7404Jxn9tp6Ta+7vhp72R7eRTcrmmPBcZuyLuJi0XrnGqd8eXl8+OrZSQpwAAAhM7dkrrhSMOR2VSx2R361zhXso3VQAAAAAAAAAAAAAAAAAAAAGbgnXNDiw9SPVvrwjZfd7nKfRZI2ByIA0flSucTwyxo4lhd5OnszcJqL3NSWqco9D0cWt/iQ8yqumIqplsns5ax79yuzeoidY1jX4cdJ4+P2aZY8puYLbRXDp1V96Gj+MWl8iJTm3I472wXvZnCr6utPKf31TkOVpO2l7TCNJ6c3SprHXz5qaXxM39fu6qtn2Snpxpd3eO7f6uZ/SK30j6T7R7e1tbSej2tddrXx13lfrOurcfd09DoabuGnwdr5P84QzBafRbySVxBb/AL6+2l4+K/tW+Nke8jSeLnW29jzh1+8t9nP2+H7IDlptHpbXkV9uDf8AC4/rMGfT1ZWnsld7W3yn8T+HLyuboAAAHeOTa0dpk6gpLfLam/8AdJ6fy7JdYlOlqHMtv3feZ9enhpH0jf8AfVqPKZnP27lgmE1eb0Vpp/W8aafh4+PR0a6xcvJ1/RT8177P7G6GmVfjf/bHl8efl5ceWlZXxqpl/GoYhCG0lqpR102otaNa/B/ikQ7Nz3dcVNi2jhRmY9VmZ014T5TDeL7lam9Vh+FJeDqT1/lSX5kyrP8A8Ya3Z9ko/wDbc+kfmf2a9fcouZLvdC6jTXhTgvzer+ZgqzLs+Oi1s+zuBb409LnP7aR9nW8oU7mnlug76vKdSUNuUptuWsudpv8ABNL3FpYifdxrxaLtSq3OXX7uIimJ0iI4bt334pgyoCEzt2SuuFIw5HZVLHZHfrXOFeyjdVAAAAAAAAAAAAAAAAAAAAAZuCdc0OLD1I9W+vCNl93ucp9FkjYHIgCEzph/7TyvcWyjq9hyj47Uecl72tPeYcijpW5hY7JyPcZluvw10nlO6fVXso3VQAB+1nd17G6jdWlVxnF6xkulM+01TTOsMd21Rdom3XGsTxhsOa86XeZbGna3NtGGw9puLfOlppro+hb3u3me9kzdiImFTs3YtvBuVXKKpnXdv8I/LWCOugAAA23/AB9icMtRwa2pxg4x2Papva2V3Jdz03a/DQk/1Vfu+hH1UP8A4DHnLnJrnXWdej4a/mPh6tSIy+AAGdgdg8TxijYpfXqRi9O5a85+5as926enVFKNmX4sWK7v+MTP7fdZCKUY7MVuRfuRzOu+XofEJnbsldcKRhyOyqWOyO/WucK9lG6qAAAAAAAAAAAAAAAAAAAAAzcE65ocWHqR6t9eEbL7vc5T6LJGwORAHzUnCnTc6skklvb6NPMS+0xMzpHFWvFKdCliVWlZz2qaqSUGnqnFSey9fw0NfriIqmI4Ov49VdVmiq5GlUxGvPTexjyzAAAAAAAAAAAAAbfyVq1/xbGpd1VFxhJ09XprN6R0XnsufwJWHp73eoPaSbn9DMURrrMa8uPrEO4Fw5wAQmduyV1wpGHI7KpY7I79a5wr2UbqoAAAAAAAAAAAAAAAAAAAADNwTrmhxYepHq314Rsvu9zlPoskbA5EAcy5UMBxyvrfW93OtQW90v8A5+aiklKPnpqu/Xeyuy7Vyf1ROseTcfZ3PxKNLVVMU1/5efznhPw4T4eTlpXN1AAAAAAAAAAAAAAfdCjVuKyo0KblKT0UYrVt+CQiJmdIeK66aKZqqnSI8XdMh4PjGFYbpjOISm2t1JtNU/La6dfJPZXn0lzjW66Kf1z8nNds5mLkXf8Aj0RGn93DX5cPtrybQSVMhM7dkrrhSMOR2VSx2R361zhXso3VQAAAAAAAAAAAAAAAAAAAAGbgnXNDiw9SPVvrwjZfd7nKfRZI2ByIAAc8zvyeU75yxDAoKNTplS6Iz84+Evk/Lvg5GJFX6qOPk2vZHtDVa0s5M60+FXjHPzj7x8XJatKpRqulWpuMk9HFrRp96a8SrmJjdLeaaqaoiqmdYl8h6AAAAAAAAAADOwfCb3Gr5WeH0XKT6fCK75Sfcj3RbqrnSlGysu1i25uXZ0j1+EfF2vJ+TbLLdH2n/krNc6o10fdgu5fN/JW9jHptR8XOtq7Zu51WnCiOEfmfj9o+7ZiQpwCEzt2SuuFIw5HZVLHZHfrXOFeyjdVAAAAAAAAAAAAAAAAAAAAAZuCdc0OLD1I9W+vCNl93ucp9FkjYHIgAAA1fOWTLPMlL2sNKddLm1Etz+7Nd68+lfJxr+NTdjXxXWyts3cGrozvo8vzH80n7uKYvhd5g987PEKLjJfBrulF96KiuiqidKnRMXKtZNuLlqdYn+aT8WGeUgAAAAAAAAn8p5Uvsy3OlBbNOL59VrcvJeMtO746GazYquzu4Kvae1bODR+rfVPCn+cI/kO24BgdhgFirXD6Wi/zSf1pPxk/7S7i4t2qbcaUuc5udezLnvLs8o8I5JMyIYAAhM7dkrrhSMOR2VSx2R361zhXso3VQAAAAAAAAAAAAAAAAAAAAGbgnXNDiw9SPVvrwjZfd7nKfRZI2ByIAAAAEVmLAbDH7B21/T6Ndma+tB+Kfw3dDMd21TcjSpNwc+9h3OnannHhKu01sycdddO9dBQusROsavA+gAAAAATWTcKoY1mOlYXc9ISbctHo2oxb2V+On5mWxbiu5FMq7auXXi4ld2iN8afedHf7O1oWVtG2tKKhCK0UUtyLymmKY0hy67dru1zXXOsz4v2PrGAAAEJnbsldcKRhyOyqWOyO/WucK9lG6qAAAAAAAAAAAAAAAAAAAAAzcE65ocWHqR6t9eEbL7vc5T6LJGwORAAAAAiM23FzbZcrysqM51HDZhGEW5ay5uqS8NdfcYr8zFudOKfsy3RXl0RcmIp11nXdG7f8Afg4vbZJzLcx1p4TNfvOMflJoqYxrs/2uhXNt4Fvjdj5az6RKXtuS7H6ujrVKMPHWbb+UWvmZYwbk8dEC57UYVPViqfl+8wmLbkkfTdYx7o0/6uX9DLGB51IFz2t/wtfWf+vyj86ZAtcAwT9oWl5OTjJKSnpvTem7RbnqY7+JFujpRKVsnb9zMyPc10RGuumnwStlyV2VfDqdSriM1UlFOWiTjq1rol06e8y04NM0xOu9Cu+1V2i7VTFuOjE7uOrEuuSW6iv+0xaEn3KUHH5pyPE4E+FTPb9rbc9e1Mcp1/EIe75NMx0FrSpU6n7lRfq2TFVhXY+Kfa9pcGvjM084/bVi2GAZkwHFqV9LCKr9nNSexHa1Se9c3XpWqPNNq7bqiro8Ga9n4OZYrtRdp/VExvnTlx0d3i1JaounM5jR6AAAAITO3ZK64UjDkdlUsdkd+tc4V7KN1UAAAAAAAAAAAAAAAAAAAABm4J1zQ4sPUj1b68I2X3e5yn0WSNgciAAAAAAAAAGm8rM1HKDXjUgvzf8AQiZvZNg9madc6PhEtnwmW3hVGfjTg/5USaOrCmyo0vVx8Z9WWemAAAAAAAAAhM7dkrrhSMOR2VSx2R361zhXso3VQAAAAAAAAAAAAAAAAAAAAGbgnXNDiw9SPVvrwjZfd7nKfRZI2ByIAAAAAAAAAaJyxz2csU4+NePoqELO7OObZvZWNcyqf9Z9YbXl2W1l+2l40KfoiSbXUp5Qo86NMq7H+1XqkDIigAAAAAAAEJnbsldcKRhyOyqWOyO/WucK9lG6qAAAAAAAAAAAAAAAAAAAAAzcE65ocWHqR6t9eEbL7vc5T6LJGwORAAAAAAAAADn/ACzS0wGjDxra/CEv+SDn9SObafZSP+TXP+v5hteVHrle1/09P0RJNns6eUKPaXfLv/1V6ylTKhAAAAAAAAEJnbsldcKRhyOyqWOyO/WucK9lG6qAAAAAAAAAAAAAAAAAAAAAzcE65ocWHqR6t9eEbL7vc5T6LJGwORAAAAAAAAADU+ULLd9mWzpULCpTjsTcnttru0WmkX5kXJs1XYiKV5sPaVnBuV13YmdY03afmYT2BWdTD8Fo2Vdpyp04wbXRqkk9Ny3Ge3TNNERPgrMy9TeyK7lPCqZn6yzj2jAAAAAAAAEJnbsldcKRhyOyqWOyO/WucK9lG6qAAAAAAAAAAAAAAAAAAAAAzcE65ocWHqR6t9eEbL7vc5T6LJGwORAAAAAAAAAAAAAAAAAAAAAITO3ZK64UjDkdlUsdkd+tc4V7KN1UAAAAAAAAAA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24" name="AutoShape 4" descr="data:image/jpeg;base64,/9j/4AAQSkZJRgABAQAAAQABAAD/2wCEAAkGBwgHBhQIBwgWFRUXFh0aFxYXFx8gGBocIB0ZIRoVGxgkHigiIx0xHCAVJD0rJSkrLi4uIB81ODMtNzQuMCsBCgoKDg0OGxAQGzcmICQ3MjEyLzc2LzE0NTcwMjc0LDQ0MC4sLSw0LC0vMCwvLzQ0LC0sLCw3LCwsLC00NC8sNv/AABEIAJ8BPgMBEQACEQEDEQH/xAAcAAEAAgMBAQEAAAAAAAAAAAAABQgEBgcBAgP/xABCEAACAQIDAwkEBwYFBQAAAAAAAQIDBAUGERIhcwciMTU2QVFhshOBkaEUMlJicbHCFXKSosHwFkJ0gtEjJDNDU//EABsBAQACAwEBAAAAAAAAAAAAAAAEBQMGBwIB/8QANxEBAAEDAQQHBwMEAgMAAAAAAAECAwQRBSExcRIyMzRBUbEGE2GBkaHBItHwFEJSYiThFUNy/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M/KN3znybPkTHv2/gEa9SX/UhzKn7y/ze9aP8dV3EnHu+8o18VNtnA/o8maY6s745eXy4NiM6qAAAAAAAAITO3ZK64UjDkdlUsdkd+tc4V7KN1UAAAAAAAAAAAAAAAAAAAABm4J1zQ4sPUj1b68I2X3e5yn0WSNgciAAAAAAAAMXFL+hheHVL66lpGEW35+CXm3oveea64opmqWfGsV5F2m1RxmdP5yV1xbEK+K4lUv7p86ctX5eEV5JaL3FDXXNdU1S6vjY9GPaptUcIj+fVPcneP8A7Cx9KtPSlV0hU8F9mfufybM2Ld93Xv4Srdu7P/q8aejH6qd8fmPn66O7F05mAAAAAAAAQmduyV1wpGHI7KpY7I79a5wr2UbqoAAAAAAAAAAAAAAAAAAAADNwTrmhxYepHq314Rsvu9zlPoskbA5EAAAAABi4pbfTMNq2uv14Sj8U1qea46VMwzY933V6mvymJ+kuP5d5R8VwvShiK9vTW7nPSovwn3/7tfxRVWsyujdVvhvuf7OY2R+q1+ir4cPp+30e57zzHMVrCysKMoU09qe1prJ9y0Ta2Vvfm9OjQZOV7yOjTwNjbDnCrm7dmJq4Rp4fXxn+cWkkRsYB0vBOVCFlgkba/s51KsI7KkmtmSX1XJvenppruevSWFvN6NGlUb2n5nsvN3Imu3XEUzv08Y89PDTy3x5MPB8z4vmzN9vbXNbYpe02vZQ3R0gnLnd8vqrp3eSPFF6u9diJ4JGVszG2dg3K6I1q006U8d+7d5cfB2AtWggAAAAAQmduyV1wpGHI7KpY7I79a5wr2UbqoAAAAAAAAAAAAAAAAAAAADNwTrmhxYepHq314Rsvu9zlPoskbA5EAAAAAAArpmm0djmO4ttnTSrLT8G24/Joob1PRuTDrOzrvvcS3X5xH18fuizGmgAABvnI9aOtmKdy47qdJ/GTSXy2ybg063Jnyax7U3eji00f5T9oj99HYy1aAAAAAABCZ27JXXCkYcjsqljsjv1rnCvZRuqgAAAAAAAAAAAAAAAAAAAAM3BOuaHFh6kerfXhGy+73OU+iyRsDkQAAAANZwnOFnf5jr4LNqMoTcab7p7K5y/eUlL8UR6Mimq5NC4ytj3bOJbyY3xMaz8NeHy00+bZiQp3EeVi0Vtm6VVf+ynCf5x/SU+bTpd183RvZq708GKf8ZmPz+WnEVsAAAAdZ5GLRQwy4vPtVFD+GOv6yzwKf0zLRfay7ret2/KJn6z/ANOitpLVsntTje1vAc32mOZgrYbZ7404Jxn9tp6Ta+7vhp72R7eRTcrmmPBcZuyLuJi0XrnGqd8eXl8+OrZSQpwAAAhM7dkrrhSMOR2VSx2R361zhXso3VQAAAAAAAAAAAAAAAAAAAAGbgnXNDiw9SPVvrwjZfd7nKfRZI2ByIA0flSucTwyxo4lhd5OnszcJqL3NSWqco9D0cWt/iQ8yqumIqplsns5ax79yuzeoidY1jX4cdJ4+P2aZY8puYLbRXDp1V96Gj+MWl8iJTm3I472wXvZnCr6utPKf31TkOVpO2l7TCNJ6c3SprHXz5qaXxM39fu6qtn2Snpxpd3eO7f6uZ/SK30j6T7R7e1tbSej2tddrXx13lfrOurcfd09DoabuGnwdr5P84QzBafRbySVxBb/AL6+2l4+K/tW+Nke8jSeLnW29jzh1+8t9nP2+H7IDlptHpbXkV9uDf8AC4/rMGfT1ZWnsld7W3yn8T+HLyuboAAAHeOTa0dpk6gpLfLam/8AdJ6fy7JdYlOlqHMtv3feZ9enhpH0jf8AfVqPKZnP27lgmE1eb0Vpp/W8aafh4+PR0a6xcvJ1/RT8177P7G6GmVfjf/bHl8efl5ceWlZXxqpl/GoYhCG0lqpR102otaNa/B/ikQ7Nz3dcVNi2jhRmY9VmZ014T5TDeL7lam9Vh+FJeDqT1/lSX5kyrP8A8Ya3Z9ko/wDbc+kfmf2a9fcouZLvdC6jTXhTgvzer+ZgqzLs+Oi1s+zuBb409LnP7aR9nW8oU7mnlug76vKdSUNuUptuWsudpv8ABNL3FpYifdxrxaLtSq3OXX7uIimJ0iI4bt334pgyoCEzt2SuuFIw5HZVLHZHfrXOFeyjdVAAAAAAAAAAAAAAAAAAAAAZuCdc0OLD1I9W+vCNl93ucp9FkjYHIgCEzph/7TyvcWyjq9hyj47Uecl72tPeYcijpW5hY7JyPcZluvw10nlO6fVXso3VQAB+1nd17G6jdWlVxnF6xkulM+01TTOsMd21Rdom3XGsTxhsOa86XeZbGna3NtGGw9puLfOlppro+hb3u3me9kzdiImFTs3YtvBuVXKKpnXdv8I/LWCOugAAA23/AB9icMtRwa2pxg4x2Papva2V3Jdz03a/DQk/1Vfu+hH1UP8A4DHnLnJrnXWdej4a/mPh6tSIy+AAGdgdg8TxijYpfXqRi9O5a85+5as926enVFKNmX4sWK7v+MTP7fdZCKUY7MVuRfuRzOu+XofEJnbsldcKRhyOyqWOyO/WucK9lG6qAAAAAAAAAAAAAAAAAAAAAzcE65ocWHqR6t9eEbL7vc5T6LJGwORAHzUnCnTc6skklvb6NPMS+0xMzpHFWvFKdCliVWlZz2qaqSUGnqnFSey9fw0NfriIqmI4Ov49VdVmiq5GlUxGvPTexjyzAAAAAAAAAAAAAbfyVq1/xbGpd1VFxhJ09XprN6R0XnsufwJWHp73eoPaSbn9DMURrrMa8uPrEO4Fw5wAQmduyV1wpGHI7KpY7I79a5wr2UbqoAAAAAAAAAAAAAAAAAAAADNwTrmhxYepHq314Rsvu9zlPoskbA5EAcy5UMBxyvrfW93OtQW90v8A5+aiklKPnpqu/Xeyuy7Vyf1ROseTcfZ3PxKNLVVMU1/5efznhPw4T4eTlpXN1AAAAAAAAAAAAAAfdCjVuKyo0KblKT0UYrVt+CQiJmdIeK66aKZqqnSI8XdMh4PjGFYbpjOISm2t1JtNU/La6dfJPZXn0lzjW66Kf1z8nNds5mLkXf8Aj0RGn93DX5cPtrybQSVMhM7dkrrhSMOR2VSx2R361zhXso3VQAAAAAAAAAAAAAAAAAAAAGbgnXNDiw9SPVvrwjZfd7nKfRZI2ByIAAc8zvyeU75yxDAoKNTplS6Iz84+Evk/Lvg5GJFX6qOPk2vZHtDVa0s5M60+FXjHPzj7x8XJatKpRqulWpuMk9HFrRp96a8SrmJjdLeaaqaoiqmdYl8h6AAAAAAAAAADOwfCb3Gr5WeH0XKT6fCK75Sfcj3RbqrnSlGysu1i25uXZ0j1+EfF2vJ+TbLLdH2n/krNc6o10fdgu5fN/JW9jHptR8XOtq7Zu51WnCiOEfmfj9o+7ZiQpwCEzt2SuuFIw5HZVLHZHfrXOFeyjdVAAAAAAAAAAAAAAAAAAAAAZuCdc0OLD1I9W+vCNl93ucp9FkjYHIgAAA1fOWTLPMlL2sNKddLm1Etz+7Nd68+lfJxr+NTdjXxXWyts3cGrozvo8vzH80n7uKYvhd5g987PEKLjJfBrulF96KiuiqidKnRMXKtZNuLlqdYn+aT8WGeUgAAAAAAAAn8p5Uvsy3OlBbNOL59VrcvJeMtO746GazYquzu4Kvae1bODR+rfVPCn+cI/kO24BgdhgFirXD6Wi/zSf1pPxk/7S7i4t2qbcaUuc5udezLnvLs8o8I5JMyIYAAhM7dkrrhSMOR2VSx2R361zhXso3VQAAAAAAAAAAAAAAAAAAAAGbgnXNDiw9SPVvrwjZfd7nKfRZI2ByIAAAAEVmLAbDH7B21/T6Ndma+tB+Kfw3dDMd21TcjSpNwc+9h3OnannHhKu01sycdddO9dBQusROsavA+gAAAAATWTcKoY1mOlYXc9ISbctHo2oxb2V+On5mWxbiu5FMq7auXXi4ld2iN8afedHf7O1oWVtG2tKKhCK0UUtyLymmKY0hy67dru1zXXOsz4v2PrGAAAEJnbsldcKRhyOyqWOyO/WucK9lG6qAAAAAAAAAAAAAAAAAAAAAzcE65ocWHqR6t9eEbL7vc5T6LJGwORAAAAAiM23FzbZcrysqM51HDZhGEW5ay5uqS8NdfcYr8zFudOKfsy3RXl0RcmIp11nXdG7f8Afg4vbZJzLcx1p4TNfvOMflJoqYxrs/2uhXNt4Fvjdj5az6RKXtuS7H6ujrVKMPHWbb+UWvmZYwbk8dEC57UYVPViqfl+8wmLbkkfTdYx7o0/6uX9DLGB51IFz2t/wtfWf+vyj86ZAtcAwT9oWl5OTjJKSnpvTem7RbnqY7+JFujpRKVsnb9zMyPc10RGuumnwStlyV2VfDqdSriM1UlFOWiTjq1rol06e8y04NM0xOu9Cu+1V2i7VTFuOjE7uOrEuuSW6iv+0xaEn3KUHH5pyPE4E+FTPb9rbc9e1Mcp1/EIe75NMx0FrSpU6n7lRfq2TFVhXY+Kfa9pcGvjM084/bVi2GAZkwHFqV9LCKr9nNSexHa1Se9c3XpWqPNNq7bqiro8Ga9n4OZYrtRdp/VExvnTlx0d3i1JaounM5jR6AAAAITO3ZK64UjDkdlUsdkd+tc4V7KN1UAAAAAAAAAAAAAAAAAAAABm4J1zQ4sPUj1b68I2X3e5yn0WSNgciAAAAAAAAAGm8rM1HKDXjUgvzf8AQiZvZNg9madc6PhEtnwmW3hVGfjTg/5USaOrCmyo0vVx8Z9WWemAAAAAAAAAhM7dkrrhSMOR2VSx2R361zhXso3VQAAAAAAAAAAAAAAAAAAAAGbgnXNDiw9SPVvrwjZfd7nKfRZI2ByIAAAAAAAAAaJyxz2csU4+NePoqELO7OObZvZWNcyqf9Z9YbXl2W1l+2l40KfoiSbXUp5Qo86NMq7H+1XqkDIigAAAAAAAEJnbsldcKRhyOyqWOyO/WucK9lG6qAAAAAAAAAAAAAAAAAAAAAzcE65ocWHqR6t9eEbL7vc5T6LJGwORAAAAAAAAADn/ACzS0wGjDxra/CEv+SDn9SObafZSP+TXP+v5hteVHrle1/09P0RJNns6eUKPaXfLv/1V6ylTKhAAAAAAAAEJnbsldcKRhyOyqWOyO/WucK9lG6qAAAAAAAAAAAAAAAAAAAAAzcE65ocWHqR6t9eEbL7vc5T6LJGwORAAAAAAAAADU+ULLd9mWzpULCpTjsTcnttru0WmkX5kXJs1XYiKV5sPaVnBuV13YmdY03afmYT2BWdTD8Fo2Vdpyp04wbXRqkk9Ny3Ge3TNNERPgrMy9TeyK7lPCqZn6yzj2jAAAAAAAAEJnbsldcKRhyOyqWOyO/WucK9lG6qAAAAAAAAAAAAAAAAAAAAAzcE65ocWHqR6t9eEbL7vc5T6LJGwORAAAAAAAAAAAAAAAAAAAAAITO3ZK64UjDkdlUsdkd+tc4V7KN1UAAAAAAAAAA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8" name="Rectangle 27"/>
          <p:cNvSpPr/>
          <p:nvPr/>
        </p:nvSpPr>
        <p:spPr>
          <a:xfrm>
            <a:off x="178718" y="3166241"/>
            <a:ext cx="2322128" cy="1136248"/>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just" defTabSz="457200" fontAlgn="base">
              <a:spcBef>
                <a:spcPct val="0"/>
              </a:spcBef>
              <a:spcAft>
                <a:spcPct val="0"/>
              </a:spcAft>
              <a:defRPr/>
            </a:pPr>
            <a:r>
              <a:rPr lang="en-US" sz="1000" dirty="0">
                <a:solidFill>
                  <a:schemeClr val="tx1"/>
                </a:solidFill>
                <a:latin typeface="Twinkl Cursive Looped" panose="02000000000000000000" pitchFamily="2" charset="0"/>
              </a:rPr>
              <a:t>Animals including humans as part of this topic we will be exploring the human life cycle from </a:t>
            </a:r>
            <a:r>
              <a:rPr lang="en-US" sz="1000" dirty="0" err="1">
                <a:solidFill>
                  <a:schemeClr val="tx1"/>
                </a:solidFill>
                <a:latin typeface="Twinkl Cursive Looped" panose="02000000000000000000" pitchFamily="2" charset="0"/>
              </a:rPr>
              <a:t>foetus</a:t>
            </a:r>
            <a:r>
              <a:rPr lang="en-US" sz="1000" dirty="0">
                <a:solidFill>
                  <a:schemeClr val="tx1"/>
                </a:solidFill>
                <a:latin typeface="Twinkl Cursive Looped" panose="02000000000000000000" pitchFamily="2" charset="0"/>
              </a:rPr>
              <a:t> to adulthood, ‘Light’ in Spring 2 during this time we will be investigating how light travels and experimenting how we can make light bend and curve.</a:t>
            </a:r>
            <a:endParaRPr lang="en-GB" sz="1000" dirty="0">
              <a:solidFill>
                <a:schemeClr val="tx1"/>
              </a:solidFill>
              <a:latin typeface="Twinkl Cursive Looped" panose="02000000000000000000" pitchFamily="2" charset="0"/>
            </a:endParaRPr>
          </a:p>
        </p:txBody>
      </p:sp>
      <p:sp>
        <p:nvSpPr>
          <p:cNvPr id="29" name="Snip Diagonal Corner Rectangle 21"/>
          <p:cNvSpPr>
            <a:spLocks noChangeArrowheads="1"/>
          </p:cNvSpPr>
          <p:nvPr/>
        </p:nvSpPr>
        <p:spPr bwMode="auto">
          <a:xfrm>
            <a:off x="6369438" y="2642411"/>
            <a:ext cx="2571975" cy="296850"/>
          </a:xfrm>
          <a:custGeom>
            <a:avLst/>
            <a:gdLst>
              <a:gd name="T0" fmla="*/ 2055812 w 2055812"/>
              <a:gd name="T1" fmla="*/ 126207 h 252947"/>
              <a:gd name="T2" fmla="*/ 1027906 w 2055812"/>
              <a:gd name="T3" fmla="*/ 252413 h 252947"/>
              <a:gd name="T4" fmla="*/ 0 w 2055812"/>
              <a:gd name="T5" fmla="*/ 126207 h 252947"/>
              <a:gd name="T6" fmla="*/ 1027906 w 2055812"/>
              <a:gd name="T7" fmla="*/ 0 h 252947"/>
              <a:gd name="T8" fmla="*/ 0 60000 65536"/>
              <a:gd name="T9" fmla="*/ 5898240 60000 65536"/>
              <a:gd name="T10" fmla="*/ 11796480 60000 65536"/>
              <a:gd name="T11" fmla="*/ 17694720 60000 65536"/>
              <a:gd name="T12" fmla="*/ 21079 w 2055812"/>
              <a:gd name="T13" fmla="*/ 21078 h 252947"/>
              <a:gd name="T14" fmla="*/ 2034733 w 2055812"/>
              <a:gd name="T15" fmla="*/ 231869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A237FF"/>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latin typeface="Twinkl Cursive Looped" panose="02000000000000000000" pitchFamily="2" charset="0"/>
              </a:rPr>
              <a:t>R.E/ Spiritual and Moral</a:t>
            </a:r>
          </a:p>
        </p:txBody>
      </p:sp>
      <p:sp>
        <p:nvSpPr>
          <p:cNvPr id="30" name="Rectangle 29"/>
          <p:cNvSpPr/>
          <p:nvPr/>
        </p:nvSpPr>
        <p:spPr>
          <a:xfrm>
            <a:off x="6359803" y="2893612"/>
            <a:ext cx="2571975" cy="112310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a:defRPr/>
            </a:pPr>
            <a:r>
              <a:rPr lang="en-GB" sz="1000" dirty="0">
                <a:solidFill>
                  <a:schemeClr val="tx1"/>
                </a:solidFill>
                <a:latin typeface="Twinkl Cursive Looped" panose="02000000000000000000" pitchFamily="2" charset="0"/>
              </a:rPr>
              <a:t>In RE we will be looking at why is the Exodus such a significant event in Jewish and Christian history? And Why do Christians celebrate the Eucharist? As well as exploring multi-faiths such as Judaism, Sikhism, Islam and Hinduism. </a:t>
            </a:r>
            <a:endParaRPr lang="en-GB" sz="1000" dirty="0">
              <a:solidFill>
                <a:schemeClr val="tx1"/>
              </a:solidFill>
              <a:latin typeface="Twinkl Cursive Looped" panose="02000000000000000000" pitchFamily="2" charset="0"/>
              <a:ea typeface="ＭＳ Ｐゴシック" pitchFamily="34" charset="-128"/>
            </a:endParaRPr>
          </a:p>
          <a:p>
            <a:pPr algn="ctr" defTabSz="457200">
              <a:defRPr/>
            </a:pPr>
            <a:endParaRPr lang="en-GB" sz="1100" dirty="0">
              <a:solidFill>
                <a:schemeClr val="tx1"/>
              </a:solidFill>
              <a:latin typeface="Twinkl Cursive Looped" panose="02000000000000000000" pitchFamily="2" charset="0"/>
              <a:ea typeface="ＭＳ Ｐゴシック" pitchFamily="34" charset="-128"/>
            </a:endParaRPr>
          </a:p>
        </p:txBody>
      </p:sp>
      <p:sp>
        <p:nvSpPr>
          <p:cNvPr id="31" name="Snip Diagonal Corner Rectangle 18"/>
          <p:cNvSpPr>
            <a:spLocks noChangeArrowheads="1"/>
          </p:cNvSpPr>
          <p:nvPr/>
        </p:nvSpPr>
        <p:spPr bwMode="auto">
          <a:xfrm>
            <a:off x="196295" y="5565604"/>
            <a:ext cx="2055813" cy="355600"/>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BCFF31"/>
          </a:solidFill>
          <a:ln>
            <a:noFill/>
          </a:ln>
          <a:effectLst>
            <a:outerShdw blurRad="63500" dist="23000" dir="5400000" rotWithShape="0">
              <a:srgbClr val="000000">
                <a:alpha val="34998"/>
              </a:srgbClr>
            </a:outerShdw>
          </a:effectLst>
        </p:spPr>
        <p:txBody>
          <a:bodyPr tIns="0" anchor="ctr"/>
          <a:lstStyle/>
          <a:p>
            <a:pPr algn="ctr" defTabSz="457200">
              <a:defRPr/>
            </a:pPr>
            <a:r>
              <a:rPr lang="en-GB" sz="1200" dirty="0">
                <a:latin typeface="Twinkl Cursive Looped" panose="02000000000000000000" pitchFamily="2" charset="0"/>
              </a:rPr>
              <a:t>Music</a:t>
            </a:r>
          </a:p>
        </p:txBody>
      </p:sp>
      <p:sp>
        <p:nvSpPr>
          <p:cNvPr id="32" name="Rectangle 31"/>
          <p:cNvSpPr/>
          <p:nvPr/>
        </p:nvSpPr>
        <p:spPr>
          <a:xfrm>
            <a:off x="202124" y="5921204"/>
            <a:ext cx="2057400" cy="61730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a:r>
              <a:rPr lang="en-GB" sz="1000" dirty="0">
                <a:solidFill>
                  <a:schemeClr val="tx1"/>
                </a:solidFill>
                <a:latin typeface="Twinkl Cursive Looped" panose="02000000000000000000" pitchFamily="2" charset="0"/>
              </a:rPr>
              <a:t>In Music we will be looking at ‘The Samba’ and ‘Music from Around the World’.</a:t>
            </a:r>
          </a:p>
        </p:txBody>
      </p:sp>
      <p:sp>
        <p:nvSpPr>
          <p:cNvPr id="33" name="Rectangle 4">
            <a:extLst>
              <a:ext uri="{FF2B5EF4-FFF2-40B4-BE49-F238E27FC236}">
                <a16:creationId xmlns:a16="http://schemas.microsoft.com/office/drawing/2014/main" id="{F588CE23-D300-4B73-8426-C4C127434899}"/>
              </a:ext>
            </a:extLst>
          </p:cNvPr>
          <p:cNvSpPr>
            <a:spLocks noChangeArrowheads="1"/>
          </p:cNvSpPr>
          <p:nvPr/>
        </p:nvSpPr>
        <p:spPr bwMode="auto">
          <a:xfrm>
            <a:off x="1208405" y="182377"/>
            <a:ext cx="77236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GB" dirty="0" err="1">
                <a:latin typeface="Twinkl Cursive Looped" panose="02000000000000000000" pitchFamily="2" charset="0"/>
              </a:rPr>
              <a:t>Bridgemere</a:t>
            </a:r>
            <a:r>
              <a:rPr lang="en-GB" dirty="0">
                <a:latin typeface="Twinkl Cursive Looped" panose="02000000000000000000" pitchFamily="2" charset="0"/>
              </a:rPr>
              <a:t> CE Primary School       Year Group: Y5/6     Term: Spring Term</a:t>
            </a:r>
          </a:p>
        </p:txBody>
      </p:sp>
      <p:sp>
        <p:nvSpPr>
          <p:cNvPr id="34" name="Rectangle 33"/>
          <p:cNvSpPr/>
          <p:nvPr/>
        </p:nvSpPr>
        <p:spPr>
          <a:xfrm>
            <a:off x="6873674" y="5543199"/>
            <a:ext cx="2057400" cy="995314"/>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just" defTabSz="457200">
              <a:defRPr/>
            </a:pPr>
            <a:r>
              <a:rPr lang="en-US" sz="1000" dirty="0">
                <a:solidFill>
                  <a:schemeClr val="tx1"/>
                </a:solidFill>
                <a:latin typeface="Twinkl Cursive Looped" panose="02000000000000000000" pitchFamily="2" charset="0"/>
                <a:ea typeface="ＭＳ Ｐゴシック" pitchFamily="34" charset="-128"/>
              </a:rPr>
              <a:t>Activism - Explore how artists use their skills to speak on behalf of communities. </a:t>
            </a:r>
          </a:p>
          <a:p>
            <a:pPr algn="just" defTabSz="457200">
              <a:defRPr/>
            </a:pPr>
            <a:endParaRPr lang="en-US" sz="1000" dirty="0">
              <a:solidFill>
                <a:schemeClr val="tx1"/>
              </a:solidFill>
              <a:latin typeface="Twinkl Cursive Looped" panose="02000000000000000000" pitchFamily="2" charset="0"/>
              <a:ea typeface="ＭＳ Ｐゴシック" pitchFamily="34" charset="-128"/>
            </a:endParaRPr>
          </a:p>
          <a:p>
            <a:pPr algn="just" defTabSz="457200">
              <a:defRPr/>
            </a:pPr>
            <a:r>
              <a:rPr lang="en-US" sz="1000" dirty="0">
                <a:solidFill>
                  <a:schemeClr val="tx1"/>
                </a:solidFill>
                <a:latin typeface="Twinkl Cursive Looped" panose="02000000000000000000" pitchFamily="2" charset="0"/>
                <a:ea typeface="ＭＳ Ｐゴシック" pitchFamily="34" charset="-128"/>
              </a:rPr>
              <a:t>Textiles - Combining different fabric shapes</a:t>
            </a:r>
          </a:p>
          <a:p>
            <a:pPr algn="just" defTabSz="457200">
              <a:defRPr/>
            </a:pPr>
            <a:endParaRPr lang="en-US" sz="1000" dirty="0">
              <a:solidFill>
                <a:schemeClr val="tx1"/>
              </a:solidFill>
              <a:latin typeface="Twinkl Cursive Looped" panose="02000000000000000000" pitchFamily="2" charset="0"/>
              <a:ea typeface="ＭＳ Ｐゴシック" pitchFamily="34" charset="-128"/>
            </a:endParaRPr>
          </a:p>
        </p:txBody>
      </p:sp>
      <p:sp>
        <p:nvSpPr>
          <p:cNvPr id="14" name="Snip Diagonal Corner Rectangle 18"/>
          <p:cNvSpPr>
            <a:spLocks noChangeArrowheads="1"/>
          </p:cNvSpPr>
          <p:nvPr/>
        </p:nvSpPr>
        <p:spPr bwMode="auto">
          <a:xfrm>
            <a:off x="2460969" y="5562004"/>
            <a:ext cx="2055813" cy="355600"/>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660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a:defRPr/>
            </a:pPr>
            <a:r>
              <a:rPr lang="en-GB" sz="1200" dirty="0">
                <a:solidFill>
                  <a:srgbClr val="FFFFFF"/>
                </a:solidFill>
                <a:latin typeface="Twinkl Cursive Looped" panose="02000000000000000000" pitchFamily="2" charset="0"/>
              </a:rPr>
              <a:t>P.E</a:t>
            </a:r>
          </a:p>
        </p:txBody>
      </p:sp>
      <p:sp>
        <p:nvSpPr>
          <p:cNvPr id="27" name="Snip Diagonal Corner Rectangle 15"/>
          <p:cNvSpPr>
            <a:spLocks noChangeArrowheads="1"/>
          </p:cNvSpPr>
          <p:nvPr/>
        </p:nvSpPr>
        <p:spPr bwMode="auto">
          <a:xfrm>
            <a:off x="178718" y="2839711"/>
            <a:ext cx="2352467" cy="355030"/>
          </a:xfrm>
          <a:custGeom>
            <a:avLst/>
            <a:gdLst>
              <a:gd name="T0" fmla="*/ 2055812 w 2055812"/>
              <a:gd name="T1" fmla="*/ 143669 h 252947"/>
              <a:gd name="T2" fmla="*/ 1027906 w 2055812"/>
              <a:gd name="T3" fmla="*/ 287337 h 252947"/>
              <a:gd name="T4" fmla="*/ 0 w 2055812"/>
              <a:gd name="T5" fmla="*/ 143669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00800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fontAlgn="auto">
              <a:spcBef>
                <a:spcPts val="0"/>
              </a:spcBef>
              <a:spcAft>
                <a:spcPts val="0"/>
              </a:spcAft>
              <a:defRPr/>
            </a:pPr>
            <a:r>
              <a:rPr lang="en-GB" sz="1200" dirty="0">
                <a:solidFill>
                  <a:schemeClr val="lt1"/>
                </a:solidFill>
                <a:latin typeface="Twinkl Cursive Looped" panose="02000000000000000000" pitchFamily="2" charset="0"/>
              </a:rPr>
              <a:t>Science</a:t>
            </a:r>
          </a:p>
        </p:txBody>
      </p:sp>
      <p:sp>
        <p:nvSpPr>
          <p:cNvPr id="37" name="Snip Diagonal Corner Rectangle 18">
            <a:extLst>
              <a:ext uri="{FF2B5EF4-FFF2-40B4-BE49-F238E27FC236}">
                <a16:creationId xmlns:a16="http://schemas.microsoft.com/office/drawing/2014/main" id="{EA8629E5-EE1A-41C5-A3C8-87FB2A46D01F}"/>
              </a:ext>
            </a:extLst>
          </p:cNvPr>
          <p:cNvSpPr>
            <a:spLocks noChangeArrowheads="1"/>
          </p:cNvSpPr>
          <p:nvPr/>
        </p:nvSpPr>
        <p:spPr bwMode="auto">
          <a:xfrm>
            <a:off x="6385554" y="4014455"/>
            <a:ext cx="2530846" cy="288034"/>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CCFF"/>
          </a:solidFill>
          <a:ln>
            <a:noFill/>
          </a:ln>
          <a:effectLst>
            <a:outerShdw blurRad="63500" dist="23000" dir="5400000" rotWithShape="0">
              <a:srgbClr val="000000">
                <a:alpha val="34998"/>
              </a:srgbClr>
            </a:outerShdw>
          </a:effectLst>
          <a:extLst/>
        </p:spPr>
        <p:txBody>
          <a:bodyPr t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defRPr/>
            </a:pPr>
            <a:r>
              <a:rPr lang="en-GB" sz="1200" dirty="0">
                <a:latin typeface="Twinkl Cursive Looped" panose="02000000000000000000" pitchFamily="2" charset="0"/>
              </a:rPr>
              <a:t>MFL</a:t>
            </a:r>
          </a:p>
        </p:txBody>
      </p:sp>
      <p:sp>
        <p:nvSpPr>
          <p:cNvPr id="38" name="Rectangle 37">
            <a:extLst>
              <a:ext uri="{FF2B5EF4-FFF2-40B4-BE49-F238E27FC236}">
                <a16:creationId xmlns:a16="http://schemas.microsoft.com/office/drawing/2014/main" id="{D2777356-8870-4A70-8DDF-A0604A0B086D}"/>
              </a:ext>
            </a:extLst>
          </p:cNvPr>
          <p:cNvSpPr/>
          <p:nvPr/>
        </p:nvSpPr>
        <p:spPr>
          <a:xfrm>
            <a:off x="6369438" y="4319480"/>
            <a:ext cx="2530846" cy="824878"/>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57200">
              <a:defRPr/>
            </a:pPr>
            <a:r>
              <a:rPr lang="en-GB" sz="1000" dirty="0">
                <a:solidFill>
                  <a:schemeClr val="tx1"/>
                </a:solidFill>
                <a:latin typeface="Twinkl Cursive Looped" panose="02000000000000000000" pitchFamily="2" charset="0"/>
              </a:rPr>
              <a:t>In MFL we will be looking at using common phrases and questions, building up to being able to talk about going </a:t>
            </a:r>
            <a:r>
              <a:rPr lang="en-GB" sz="1000">
                <a:solidFill>
                  <a:schemeClr val="tx1"/>
                </a:solidFill>
                <a:latin typeface="Twinkl Cursive Looped" panose="02000000000000000000" pitchFamily="2" charset="0"/>
              </a:rPr>
              <a:t>on holiday.</a:t>
            </a:r>
            <a:endParaRPr lang="en-GB" sz="1000" dirty="0">
              <a:solidFill>
                <a:schemeClr val="tx1"/>
              </a:solidFill>
              <a:latin typeface="Twinkl Cursive Looped" panose="02000000000000000000" pitchFamily="2" charset="0"/>
            </a:endParaRPr>
          </a:p>
        </p:txBody>
      </p:sp>
      <p:pic>
        <p:nvPicPr>
          <p:cNvPr id="39" name="Picture 38">
            <a:extLst>
              <a:ext uri="{FF2B5EF4-FFF2-40B4-BE49-F238E27FC236}">
                <a16:creationId xmlns:a16="http://schemas.microsoft.com/office/drawing/2014/main" id="{D5537CD6-9F62-4A81-9AC5-C4EABC5CAEA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975" y="53474"/>
            <a:ext cx="900430" cy="873125"/>
          </a:xfrm>
          <a:prstGeom prst="rect">
            <a:avLst/>
          </a:prstGeom>
          <a:noFill/>
        </p:spPr>
      </p:pic>
      <p:pic>
        <p:nvPicPr>
          <p:cNvPr id="7" name="Picture 6">
            <a:extLst>
              <a:ext uri="{FF2B5EF4-FFF2-40B4-BE49-F238E27FC236}">
                <a16:creationId xmlns:a16="http://schemas.microsoft.com/office/drawing/2014/main" id="{ADD4BC63-B846-42A7-BA91-DFE495818975}"/>
              </a:ext>
            </a:extLst>
          </p:cNvPr>
          <p:cNvPicPr>
            <a:picLocks noChangeAspect="1"/>
          </p:cNvPicPr>
          <p:nvPr/>
        </p:nvPicPr>
        <p:blipFill>
          <a:blip r:embed="rId4"/>
          <a:stretch>
            <a:fillRect/>
          </a:stretch>
        </p:blipFill>
        <p:spPr>
          <a:xfrm>
            <a:off x="2879951" y="1389042"/>
            <a:ext cx="3168351" cy="2707193"/>
          </a:xfrm>
          <a:prstGeom prst="rect">
            <a:avLst/>
          </a:prstGeom>
        </p:spPr>
      </p:pic>
      <p:sp>
        <p:nvSpPr>
          <p:cNvPr id="13" name="Rectangle 12">
            <a:extLst>
              <a:ext uri="{FF2B5EF4-FFF2-40B4-BE49-F238E27FC236}">
                <a16:creationId xmlns:a16="http://schemas.microsoft.com/office/drawing/2014/main" id="{0762F588-B1B6-4D95-A244-569DAA58C1CB}"/>
              </a:ext>
            </a:extLst>
          </p:cNvPr>
          <p:cNvSpPr/>
          <p:nvPr/>
        </p:nvSpPr>
        <p:spPr>
          <a:xfrm>
            <a:off x="254820" y="1476506"/>
            <a:ext cx="2286000" cy="1323439"/>
          </a:xfrm>
          <a:prstGeom prst="rect">
            <a:avLst/>
          </a:prstGeom>
        </p:spPr>
        <p:txBody>
          <a:bodyPr wrap="square">
            <a:spAutoFit/>
          </a:bodyPr>
          <a:lstStyle/>
          <a:p>
            <a:r>
              <a:rPr lang="en-US" sz="1000" dirty="0">
                <a:latin typeface="Twinkl Cursive Looped" panose="02000000000000000000" pitchFamily="2" charset="0"/>
              </a:rPr>
              <a:t>The Book of Lost Adventure by Teddy Keen </a:t>
            </a:r>
          </a:p>
          <a:p>
            <a:r>
              <a:rPr lang="en-US" sz="1000" dirty="0">
                <a:latin typeface="Twinkl Cursive Looped" panose="02000000000000000000" pitchFamily="2" charset="0"/>
              </a:rPr>
              <a:t>The Ways of the Wolf by Smriti </a:t>
            </a:r>
            <a:r>
              <a:rPr lang="en-US" sz="1000" dirty="0" err="1">
                <a:latin typeface="Twinkl Cursive Looped" panose="02000000000000000000" pitchFamily="2" charset="0"/>
              </a:rPr>
              <a:t>Prasadam</a:t>
            </a:r>
            <a:r>
              <a:rPr lang="en-US" sz="1000" dirty="0">
                <a:latin typeface="Twinkl Cursive Looped" panose="02000000000000000000" pitchFamily="2" charset="0"/>
              </a:rPr>
              <a:t>. </a:t>
            </a:r>
          </a:p>
          <a:p>
            <a:endParaRPr lang="en-US" sz="1000" dirty="0">
              <a:latin typeface="Twinkl Cursive Looped" panose="02000000000000000000" pitchFamily="2" charset="0"/>
            </a:endParaRPr>
          </a:p>
          <a:p>
            <a:r>
              <a:rPr lang="en-US" sz="1000" dirty="0">
                <a:latin typeface="Twinkl Cursive Looped" panose="02000000000000000000" pitchFamily="2" charset="0"/>
              </a:rPr>
              <a:t>Our class novel will be The Inheritance Games by Jennifer Lynn Barnes.</a:t>
            </a:r>
          </a:p>
        </p:txBody>
      </p:sp>
    </p:spTree>
    <p:extLst>
      <p:ext uri="{BB962C8B-B14F-4D97-AF65-F5344CB8AC3E}">
        <p14:creationId xmlns:p14="http://schemas.microsoft.com/office/powerpoint/2010/main" val="3435129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4801086-57e1-4602-bf7c-e65889d3bb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DE65B3936C7AA458C2C84487388C7F3" ma:contentTypeVersion="13" ma:contentTypeDescription="Create a new document." ma:contentTypeScope="" ma:versionID="4bdad69d6d9128df4f0e2e43f44b885f">
  <xsd:schema xmlns:xsd="http://www.w3.org/2001/XMLSchema" xmlns:xs="http://www.w3.org/2001/XMLSchema" xmlns:p="http://schemas.microsoft.com/office/2006/metadata/properties" xmlns:ns3="b4801086-57e1-4602-bf7c-e65889d3bbb6" targetNamespace="http://schemas.microsoft.com/office/2006/metadata/properties" ma:root="true" ma:fieldsID="6a34aa0846215e9489aca74a07484ed7" ns3:_="">
    <xsd:import namespace="b4801086-57e1-4602-bf7c-e65889d3bbb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_activity" minOccurs="0"/>
                <xsd:element ref="ns3:MediaServiceDateTaken" minOccurs="0"/>
                <xsd:element ref="ns3:MediaLengthInSeconds" minOccurs="0"/>
                <xsd:element ref="ns3:MediaServiceSystemTag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801086-57e1-4602-bf7c-e65889d3bb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1F410A-CAD6-40ED-BA11-CD2FF227E107}">
  <ds:schemaRefs>
    <ds:schemaRef ds:uri="http://purl.org/dc/dcmitype/"/>
    <ds:schemaRef ds:uri="b4801086-57e1-4602-bf7c-e65889d3bbb6"/>
    <ds:schemaRef ds:uri="http://www.w3.org/XML/1998/namespace"/>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72960C75-017C-4E3C-BB59-D4C9F06DDAE1}">
  <ds:schemaRefs>
    <ds:schemaRef ds:uri="http://schemas.microsoft.com/sharepoint/v3/contenttype/forms"/>
  </ds:schemaRefs>
</ds:datastoreItem>
</file>

<file path=customXml/itemProps3.xml><?xml version="1.0" encoding="utf-8"?>
<ds:datastoreItem xmlns:ds="http://schemas.openxmlformats.org/officeDocument/2006/customXml" ds:itemID="{65890F25-8E88-4004-9FDE-0C1FC1B09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801086-57e1-4602-bf7c-e65889d3bb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875</TotalTime>
  <Words>308</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MS PGothic</vt:lpstr>
      <vt:lpstr>Arial</vt:lpstr>
      <vt:lpstr>Calibri</vt:lpstr>
      <vt:lpstr>Twinkl Cursive Looped</vt:lpstr>
      <vt:lpstr>Office Theme</vt:lpstr>
      <vt:lpstr>PowerPoint Presentation</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Torrie</dc:creator>
  <cp:lastModifiedBy>Daisy Slater</cp:lastModifiedBy>
  <cp:revision>87</cp:revision>
  <cp:lastPrinted>2019-11-11T12:24:28Z</cp:lastPrinted>
  <dcterms:created xsi:type="dcterms:W3CDTF">2014-01-12T15:09:39Z</dcterms:created>
  <dcterms:modified xsi:type="dcterms:W3CDTF">2024-12-10T15:13:02Z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0x0101002DE65B3936C7AA458C2C84487388C7F3</vt:lpwstr>
  </property>
</Properties>
</file>