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6"/>
  </p:notesMasterIdLst>
  <p:sldIdLst>
    <p:sldId id="257" r:id="rId5"/>
  </p:sldIdLst>
  <p:sldSz cx="9144000" cy="6858000" type="screen4x3"/>
  <p:notesSz cx="6797675"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BCA13"/>
    <a:srgbClr val="BCFF31"/>
    <a:srgbClr val="A237FF"/>
    <a:srgbClr val="26F3FF"/>
    <a:srgbClr val="E719C5"/>
    <a:srgbClr val="FFBA2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6341" autoAdjust="0"/>
    <p:restoredTop sz="79339" autoAdjust="0"/>
  </p:normalViewPr>
  <p:slideViewPr>
    <p:cSldViewPr>
      <p:cViewPr varScale="1">
        <p:scale>
          <a:sx n="86" d="100"/>
          <a:sy n="86" d="100"/>
        </p:scale>
        <p:origin x="1781" y="9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customXml" Target="../customXml/item3.xml"/><Relationship Id="rId7" Type="http://schemas.openxmlformats.org/officeDocument/2006/relationships/presProps" Target="presProps.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notesMaster" Target="notesMasters/notesMaster1.xml"/><Relationship Id="rId5" Type="http://schemas.openxmlformats.org/officeDocument/2006/relationships/slide" Target="slides/slide1.xml"/><Relationship Id="rId10"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6400" cy="4968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49688" y="0"/>
            <a:ext cx="2946400" cy="496888"/>
          </a:xfrm>
          <a:prstGeom prst="rect">
            <a:avLst/>
          </a:prstGeom>
        </p:spPr>
        <p:txBody>
          <a:bodyPr vert="horz" lIns="91440" tIns="45720" rIns="91440" bIns="45720" rtlCol="0"/>
          <a:lstStyle>
            <a:lvl1pPr algn="r">
              <a:defRPr sz="1200"/>
            </a:lvl1pPr>
          </a:lstStyle>
          <a:p>
            <a:fld id="{9E4D4641-D7A4-4FF4-8BF5-114DD1F8B018}" type="datetimeFigureOut">
              <a:rPr lang="en-GB" smtClean="0"/>
              <a:t>13/12/2023</a:t>
            </a:fld>
            <a:endParaRPr lang="en-GB"/>
          </a:p>
        </p:txBody>
      </p:sp>
      <p:sp>
        <p:nvSpPr>
          <p:cNvPr id="4" name="Slide Image Placeholder 3"/>
          <p:cNvSpPr>
            <a:spLocks noGrp="1" noRot="1" noChangeAspect="1"/>
          </p:cNvSpPr>
          <p:nvPr>
            <p:ph type="sldImg" idx="2"/>
          </p:nvPr>
        </p:nvSpPr>
        <p:spPr>
          <a:xfrm>
            <a:off x="1165225" y="1241425"/>
            <a:ext cx="4467225" cy="3349625"/>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79450" y="4776788"/>
            <a:ext cx="5438775" cy="3908425"/>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9429750"/>
            <a:ext cx="2946400" cy="496888"/>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49688" y="9429750"/>
            <a:ext cx="2946400" cy="496888"/>
          </a:xfrm>
          <a:prstGeom prst="rect">
            <a:avLst/>
          </a:prstGeom>
        </p:spPr>
        <p:txBody>
          <a:bodyPr vert="horz" lIns="91440" tIns="45720" rIns="91440" bIns="45720" rtlCol="0" anchor="b"/>
          <a:lstStyle>
            <a:lvl1pPr algn="r">
              <a:defRPr sz="1200"/>
            </a:lvl1pPr>
          </a:lstStyle>
          <a:p>
            <a:fld id="{912B4B3D-24EE-4EF3-AB3C-98DF283EFCD7}" type="slidenum">
              <a:rPr lang="en-GB" smtClean="0"/>
              <a:t>‹#›</a:t>
            </a:fld>
            <a:endParaRPr lang="en-GB"/>
          </a:p>
        </p:txBody>
      </p:sp>
    </p:spTree>
    <p:extLst>
      <p:ext uri="{BB962C8B-B14F-4D97-AF65-F5344CB8AC3E}">
        <p14:creationId xmlns:p14="http://schemas.microsoft.com/office/powerpoint/2010/main" val="313963309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912B4B3D-24EE-4EF3-AB3C-98DF283EFCD7}" type="slidenum">
              <a:rPr lang="en-GB" smtClean="0"/>
              <a:t>1</a:t>
            </a:fld>
            <a:endParaRPr lang="en-GB"/>
          </a:p>
        </p:txBody>
      </p:sp>
    </p:spTree>
    <p:extLst>
      <p:ext uri="{BB962C8B-B14F-4D97-AF65-F5344CB8AC3E}">
        <p14:creationId xmlns:p14="http://schemas.microsoft.com/office/powerpoint/2010/main" val="368845937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D8D551B7-602C-458F-8773-7D9172BEB02D}" type="datetimeFigureOut">
              <a:rPr lang="en-US" smtClean="0"/>
              <a:pPr/>
              <a:t>12/13/2023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AF4F854-DE75-43E4-A2D6-09BF6C9AC636}"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8D551B7-602C-458F-8773-7D9172BEB02D}" type="datetimeFigureOut">
              <a:rPr lang="en-US" smtClean="0"/>
              <a:pPr/>
              <a:t>12/13/2023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AF4F854-DE75-43E4-A2D6-09BF6C9AC636}"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8D551B7-602C-458F-8773-7D9172BEB02D}" type="datetimeFigureOut">
              <a:rPr lang="en-US" smtClean="0"/>
              <a:pPr/>
              <a:t>12/13/2023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AF4F854-DE75-43E4-A2D6-09BF6C9AC636}"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8D551B7-602C-458F-8773-7D9172BEB02D}" type="datetimeFigureOut">
              <a:rPr lang="en-US" smtClean="0"/>
              <a:pPr/>
              <a:t>12/13/2023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AF4F854-DE75-43E4-A2D6-09BF6C9AC636}"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8D551B7-602C-458F-8773-7D9172BEB02D}" type="datetimeFigureOut">
              <a:rPr lang="en-US" smtClean="0"/>
              <a:pPr/>
              <a:t>12/13/2023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AF4F854-DE75-43E4-A2D6-09BF6C9AC636}"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D8D551B7-602C-458F-8773-7D9172BEB02D}" type="datetimeFigureOut">
              <a:rPr lang="en-US" smtClean="0"/>
              <a:pPr/>
              <a:t>12/13/2023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AF4F854-DE75-43E4-A2D6-09BF6C9AC636}"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D8D551B7-602C-458F-8773-7D9172BEB02D}" type="datetimeFigureOut">
              <a:rPr lang="en-US" smtClean="0"/>
              <a:pPr/>
              <a:t>12/13/2023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AF4F854-DE75-43E4-A2D6-09BF6C9AC636}"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D8D551B7-602C-458F-8773-7D9172BEB02D}" type="datetimeFigureOut">
              <a:rPr lang="en-US" smtClean="0"/>
              <a:pPr/>
              <a:t>12/13/2023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AF4F854-DE75-43E4-A2D6-09BF6C9AC636}"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8D551B7-602C-458F-8773-7D9172BEB02D}" type="datetimeFigureOut">
              <a:rPr lang="en-US" smtClean="0"/>
              <a:pPr/>
              <a:t>12/13/2023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AF4F854-DE75-43E4-A2D6-09BF6C9AC636}"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D8D551B7-602C-458F-8773-7D9172BEB02D}" type="datetimeFigureOut">
              <a:rPr lang="en-US" smtClean="0"/>
              <a:pPr/>
              <a:t>12/13/2023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AF4F854-DE75-43E4-A2D6-09BF6C9AC636}"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D8D551B7-602C-458F-8773-7D9172BEB02D}" type="datetimeFigureOut">
              <a:rPr lang="en-US" smtClean="0"/>
              <a:pPr/>
              <a:t>12/13/2023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AF4F854-DE75-43E4-A2D6-09BF6C9AC636}"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8D551B7-602C-458F-8773-7D9172BEB02D}" type="datetimeFigureOut">
              <a:rPr lang="en-US" smtClean="0"/>
              <a:pPr/>
              <a:t>12/13/2023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AF4F854-DE75-43E4-A2D6-09BF6C9AC636}"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ound Single Corner Rectangle 25"/>
          <p:cNvSpPr>
            <a:spLocks noChangeArrowheads="1"/>
          </p:cNvSpPr>
          <p:nvPr/>
        </p:nvSpPr>
        <p:spPr bwMode="auto">
          <a:xfrm>
            <a:off x="2458016" y="626289"/>
            <a:ext cx="4175125" cy="1066342"/>
          </a:xfrm>
          <a:custGeom>
            <a:avLst/>
            <a:gdLst>
              <a:gd name="T0" fmla="*/ 2087563 w 2284412"/>
              <a:gd name="T1" fmla="*/ 0 h 355600"/>
              <a:gd name="T2" fmla="*/ 0 w 2284412"/>
              <a:gd name="T3" fmla="*/ 249237 h 355600"/>
              <a:gd name="T4" fmla="*/ 2087563 w 2284412"/>
              <a:gd name="T5" fmla="*/ 498475 h 355600"/>
              <a:gd name="T6" fmla="*/ 4175125 w 2284412"/>
              <a:gd name="T7" fmla="*/ 249237 h 355600"/>
              <a:gd name="T8" fmla="*/ 17694720 60000 65536"/>
              <a:gd name="T9" fmla="*/ 11796480 60000 65536"/>
              <a:gd name="T10" fmla="*/ 5898240 60000 65536"/>
              <a:gd name="T11" fmla="*/ 0 60000 65536"/>
              <a:gd name="T12" fmla="*/ 0 w 2284412"/>
              <a:gd name="T13" fmla="*/ 0 h 355600"/>
              <a:gd name="T14" fmla="*/ 2267053 w 2284412"/>
              <a:gd name="T15" fmla="*/ 355600 h 355600"/>
            </a:gdLst>
            <a:ahLst/>
            <a:cxnLst>
              <a:cxn ang="T8">
                <a:pos x="T0" y="T1"/>
              </a:cxn>
              <a:cxn ang="T9">
                <a:pos x="T2" y="T3"/>
              </a:cxn>
              <a:cxn ang="T10">
                <a:pos x="T4" y="T5"/>
              </a:cxn>
              <a:cxn ang="T11">
                <a:pos x="T6" y="T7"/>
              </a:cxn>
            </a:cxnLst>
            <a:rect l="T12" t="T13" r="T14" b="T15"/>
            <a:pathLst>
              <a:path w="2284412" h="355600">
                <a:moveTo>
                  <a:pt x="0" y="0"/>
                </a:moveTo>
                <a:lnTo>
                  <a:pt x="2225144" y="0"/>
                </a:lnTo>
                <a:lnTo>
                  <a:pt x="2225144" y="-1"/>
                </a:lnTo>
                <a:cubicBezTo>
                  <a:pt x="2257876" y="-1"/>
                  <a:pt x="2284412" y="26535"/>
                  <a:pt x="2284412" y="59268"/>
                </a:cubicBezTo>
                <a:lnTo>
                  <a:pt x="2284412" y="355600"/>
                </a:lnTo>
                <a:lnTo>
                  <a:pt x="0" y="355600"/>
                </a:lnTo>
                <a:lnTo>
                  <a:pt x="0" y="0"/>
                </a:lnTo>
                <a:close/>
              </a:path>
            </a:pathLst>
          </a:custGeom>
          <a:solidFill>
            <a:srgbClr val="00B050"/>
          </a:solidFill>
          <a:ln>
            <a:noFill/>
          </a:ln>
          <a:effectLst>
            <a:outerShdw blurRad="63500" dist="23000" dir="5400000" rotWithShape="0">
              <a:srgbClr val="000000">
                <a:alpha val="34998"/>
              </a:srgbClr>
            </a:outerShdw>
          </a:effectLst>
        </p:spPr>
        <p:txBody>
          <a:bodyPr anchor="ctr"/>
          <a:lstStyle/>
          <a:p>
            <a:pPr algn="ctr" defTabSz="457200">
              <a:defRPr/>
            </a:pPr>
            <a:r>
              <a:rPr lang="en-GB" sz="2000" dirty="0">
                <a:latin typeface="Twinkl Cursive Looped" panose="02000000000000000000" pitchFamily="2" charset="0"/>
              </a:rPr>
              <a:t>History and Geography: The Mayan Civilisation and South America.</a:t>
            </a:r>
          </a:p>
        </p:txBody>
      </p:sp>
      <p:grpSp>
        <p:nvGrpSpPr>
          <p:cNvPr id="2" name="Group 34"/>
          <p:cNvGrpSpPr>
            <a:grpSpLocks/>
          </p:cNvGrpSpPr>
          <p:nvPr/>
        </p:nvGrpSpPr>
        <p:grpSpPr bwMode="auto">
          <a:xfrm>
            <a:off x="169298" y="1340743"/>
            <a:ext cx="2136318" cy="1754326"/>
            <a:chOff x="18361" y="834960"/>
            <a:chExt cx="2136318" cy="4462174"/>
          </a:xfrm>
        </p:grpSpPr>
        <p:sp>
          <p:nvSpPr>
            <p:cNvPr id="8" name="Rectangle 7"/>
            <p:cNvSpPr/>
            <p:nvPr/>
          </p:nvSpPr>
          <p:spPr>
            <a:xfrm>
              <a:off x="28575" y="835024"/>
              <a:ext cx="2057400" cy="3949701"/>
            </a:xfrm>
            <a:prstGeom prst="rect">
              <a:avLst/>
            </a:prstGeom>
            <a:solidFill>
              <a:schemeClr val="accent4">
                <a:lumMod val="20000"/>
                <a:lumOff val="80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fontAlgn="auto">
                <a:spcBef>
                  <a:spcPts val="0"/>
                </a:spcBef>
                <a:spcAft>
                  <a:spcPts val="0"/>
                </a:spcAft>
                <a:defRPr/>
              </a:pPr>
              <a:endParaRPr lang="en-GB" dirty="0">
                <a:solidFill>
                  <a:srgbClr val="FF0000"/>
                </a:solidFill>
              </a:endParaRPr>
            </a:p>
          </p:txBody>
        </p:sp>
        <p:sp>
          <p:nvSpPr>
            <p:cNvPr id="9" name="TextBox 7"/>
            <p:cNvSpPr txBox="1">
              <a:spLocks noChangeArrowheads="1"/>
            </p:cNvSpPr>
            <p:nvPr/>
          </p:nvSpPr>
          <p:spPr bwMode="auto">
            <a:xfrm>
              <a:off x="18361" y="834960"/>
              <a:ext cx="2136318" cy="4462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defTabSz="457200" eaLnBrk="0" hangingPunct="0">
                <a:defRPr>
                  <a:solidFill>
                    <a:schemeClr val="tx1"/>
                  </a:solidFill>
                  <a:latin typeface="Arial" charset="0"/>
                  <a:ea typeface="ＭＳ Ｐゴシック" charset="0"/>
                </a:defRPr>
              </a:lvl1pPr>
              <a:lvl2pPr marL="742950" indent="-285750" defTabSz="457200" eaLnBrk="0" hangingPunct="0">
                <a:defRPr>
                  <a:solidFill>
                    <a:schemeClr val="tx1"/>
                  </a:solidFill>
                  <a:latin typeface="Arial" charset="0"/>
                  <a:ea typeface="ＭＳ Ｐゴシック" charset="0"/>
                </a:defRPr>
              </a:lvl2pPr>
              <a:lvl3pPr marL="1143000" indent="-228600" defTabSz="457200" eaLnBrk="0" hangingPunct="0">
                <a:defRPr>
                  <a:solidFill>
                    <a:schemeClr val="tx1"/>
                  </a:solidFill>
                  <a:latin typeface="Arial" charset="0"/>
                  <a:ea typeface="ＭＳ Ｐゴシック" charset="0"/>
                </a:defRPr>
              </a:lvl3pPr>
              <a:lvl4pPr marL="1600200" indent="-228600" defTabSz="457200" eaLnBrk="0" hangingPunct="0">
                <a:defRPr>
                  <a:solidFill>
                    <a:schemeClr val="tx1"/>
                  </a:solidFill>
                  <a:latin typeface="Arial" charset="0"/>
                  <a:ea typeface="ＭＳ Ｐゴシック" charset="0"/>
                </a:defRPr>
              </a:lvl4pPr>
              <a:lvl5pPr marL="2057400" indent="-228600" defTabSz="4572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lvl="0" algn="just" defTabSz="914400" eaLnBrk="1" fontAlgn="base" hangingPunct="1">
                <a:spcBef>
                  <a:spcPct val="0"/>
                </a:spcBef>
                <a:spcAft>
                  <a:spcPct val="0"/>
                </a:spcAft>
              </a:pPr>
              <a:r>
                <a:rPr lang="en-US" sz="1100" b="1" dirty="0">
                  <a:latin typeface="Twinkl Cursive Looped" panose="02000000000000000000" pitchFamily="2" charset="0"/>
                  <a:ea typeface="MS PGothic" pitchFamily="34" charset="-128"/>
                </a:rPr>
                <a:t>When We Walked on the Moon</a:t>
              </a:r>
              <a:r>
                <a:rPr lang="en-GB" sz="1100" b="1" dirty="0">
                  <a:latin typeface="Twinkl Cursive Looped" panose="02000000000000000000" pitchFamily="2" charset="0"/>
                  <a:ea typeface="MS PGothic" pitchFamily="34" charset="-128"/>
                </a:rPr>
                <a:t> by David Long.</a:t>
              </a:r>
            </a:p>
            <a:p>
              <a:pPr lvl="0" algn="just" defTabSz="914400" eaLnBrk="1" fontAlgn="base" hangingPunct="1">
                <a:spcBef>
                  <a:spcPct val="0"/>
                </a:spcBef>
                <a:spcAft>
                  <a:spcPct val="0"/>
                </a:spcAft>
              </a:pPr>
              <a:r>
                <a:rPr lang="en-GB" sz="1100" dirty="0">
                  <a:latin typeface="Twinkl Cursive Looped" panose="02000000000000000000" pitchFamily="2" charset="0"/>
                  <a:ea typeface="MS PGothic" pitchFamily="34" charset="-128"/>
                </a:rPr>
                <a:t>Exploration narrative and a mission log</a:t>
              </a:r>
            </a:p>
            <a:p>
              <a:pPr lvl="0" algn="just" defTabSz="914400" eaLnBrk="1" fontAlgn="base" hangingPunct="1">
                <a:spcBef>
                  <a:spcPct val="0"/>
                </a:spcBef>
                <a:spcAft>
                  <a:spcPct val="0"/>
                </a:spcAft>
              </a:pPr>
              <a:r>
                <a:rPr lang="en-GB" sz="1100" b="1" dirty="0">
                  <a:latin typeface="Twinkl Cursive Looped" panose="02000000000000000000" pitchFamily="2" charset="0"/>
                  <a:ea typeface="MS PGothic" pitchFamily="34" charset="-128"/>
                </a:rPr>
                <a:t>Shackleton’s Journey by William Gill</a:t>
              </a:r>
            </a:p>
            <a:p>
              <a:pPr lvl="0" algn="just" defTabSz="914400" eaLnBrk="1" fontAlgn="base" hangingPunct="1">
                <a:spcBef>
                  <a:spcPct val="0"/>
                </a:spcBef>
                <a:spcAft>
                  <a:spcPct val="0"/>
                </a:spcAft>
              </a:pPr>
              <a:r>
                <a:rPr lang="en-GB" sz="1100" dirty="0">
                  <a:latin typeface="Twinkl Cursive Looped" panose="02000000000000000000" pitchFamily="2" charset="0"/>
                  <a:ea typeface="MS PGothic" pitchFamily="34" charset="-128"/>
                </a:rPr>
                <a:t>Endurance narrative and a magazine article</a:t>
              </a:r>
              <a:endParaRPr lang="en-GB" sz="1000" dirty="0">
                <a:latin typeface="Calibri" pitchFamily="34" charset="0"/>
                <a:ea typeface="MS PGothic" pitchFamily="34" charset="-128"/>
              </a:endParaRPr>
            </a:p>
            <a:p>
              <a:pPr lvl="0" defTabSz="914400" eaLnBrk="1" fontAlgn="base" hangingPunct="1">
                <a:spcBef>
                  <a:spcPct val="0"/>
                </a:spcBef>
                <a:spcAft>
                  <a:spcPct val="0"/>
                </a:spcAft>
              </a:pPr>
              <a:endParaRPr lang="en-GB" sz="1000" dirty="0">
                <a:solidFill>
                  <a:srgbClr val="FF0000"/>
                </a:solidFill>
                <a:latin typeface="Calibri" pitchFamily="34" charset="0"/>
                <a:ea typeface="MS PGothic" pitchFamily="34" charset="-128"/>
              </a:endParaRPr>
            </a:p>
            <a:p>
              <a:pPr lvl="0" defTabSz="914400" eaLnBrk="1" fontAlgn="base" hangingPunct="1">
                <a:spcBef>
                  <a:spcPct val="0"/>
                </a:spcBef>
                <a:spcAft>
                  <a:spcPct val="0"/>
                </a:spcAft>
              </a:pPr>
              <a:endParaRPr lang="en-GB" sz="1000" dirty="0">
                <a:solidFill>
                  <a:srgbClr val="FF0000"/>
                </a:solidFill>
                <a:latin typeface="Calibri" pitchFamily="34" charset="0"/>
                <a:ea typeface="MS PGothic" pitchFamily="34" charset="-128"/>
              </a:endParaRPr>
            </a:p>
          </p:txBody>
        </p:sp>
      </p:grpSp>
      <p:sp>
        <p:nvSpPr>
          <p:cNvPr id="10" name="Snip Diagonal Corner Rectangle 10"/>
          <p:cNvSpPr>
            <a:spLocks noChangeArrowheads="1"/>
          </p:cNvSpPr>
          <p:nvPr/>
        </p:nvSpPr>
        <p:spPr bwMode="auto">
          <a:xfrm>
            <a:off x="188630" y="4157693"/>
            <a:ext cx="6616910" cy="247024"/>
          </a:xfrm>
          <a:custGeom>
            <a:avLst/>
            <a:gdLst>
              <a:gd name="T0" fmla="*/ 2084387 w 2055812"/>
              <a:gd name="T1" fmla="*/ 127001 h 252947"/>
              <a:gd name="T2" fmla="*/ 1042194 w 2055812"/>
              <a:gd name="T3" fmla="*/ 254000 h 252947"/>
              <a:gd name="T4" fmla="*/ 0 w 2055812"/>
              <a:gd name="T5" fmla="*/ 127001 h 252947"/>
              <a:gd name="T6" fmla="*/ 1042194 w 2055812"/>
              <a:gd name="T7" fmla="*/ 0 h 252947"/>
              <a:gd name="T8" fmla="*/ 0 60000 65536"/>
              <a:gd name="T9" fmla="*/ 5898240 60000 65536"/>
              <a:gd name="T10" fmla="*/ 11796480 60000 65536"/>
              <a:gd name="T11" fmla="*/ 17694720 60000 65536"/>
              <a:gd name="T12" fmla="*/ 21079 w 2055812"/>
              <a:gd name="T13" fmla="*/ 21079 h 252947"/>
              <a:gd name="T14" fmla="*/ 2034733 w 2055812"/>
              <a:gd name="T15" fmla="*/ 231868 h 252947"/>
            </a:gdLst>
            <a:ahLst/>
            <a:cxnLst>
              <a:cxn ang="T8">
                <a:pos x="T0" y="T1"/>
              </a:cxn>
              <a:cxn ang="T9">
                <a:pos x="T2" y="T3"/>
              </a:cxn>
              <a:cxn ang="T10">
                <a:pos x="T4" y="T5"/>
              </a:cxn>
              <a:cxn ang="T11">
                <a:pos x="T6" y="T7"/>
              </a:cxn>
            </a:cxnLst>
            <a:rect l="T12" t="T13" r="T14" b="T15"/>
            <a:pathLst>
              <a:path w="2055812" h="252947">
                <a:moveTo>
                  <a:pt x="0" y="0"/>
                </a:moveTo>
                <a:lnTo>
                  <a:pt x="2013653" y="0"/>
                </a:lnTo>
                <a:lnTo>
                  <a:pt x="2055812" y="42159"/>
                </a:lnTo>
                <a:lnTo>
                  <a:pt x="2055812" y="252947"/>
                </a:lnTo>
                <a:lnTo>
                  <a:pt x="42159" y="252947"/>
                </a:lnTo>
                <a:lnTo>
                  <a:pt x="0" y="210788"/>
                </a:lnTo>
                <a:lnTo>
                  <a:pt x="0" y="0"/>
                </a:lnTo>
                <a:close/>
              </a:path>
            </a:pathLst>
          </a:custGeom>
          <a:solidFill>
            <a:srgbClr val="FF0000"/>
          </a:solidFill>
          <a:ln>
            <a:noFill/>
          </a:ln>
          <a:effectLst>
            <a:outerShdw blurRad="63500" dist="23000" dir="5400000" rotWithShape="0">
              <a:srgbClr val="000000">
                <a:alpha val="34998"/>
              </a:srgbClr>
            </a:outerShdw>
          </a:effectLst>
        </p:spPr>
        <p:txBody>
          <a:bodyPr tIns="0" anchor="ctr"/>
          <a:lstStyle/>
          <a:p>
            <a:pPr algn="ctr" defTabSz="457200" fontAlgn="auto">
              <a:spcBef>
                <a:spcPts val="0"/>
              </a:spcBef>
              <a:spcAft>
                <a:spcPts val="0"/>
              </a:spcAft>
              <a:defRPr/>
            </a:pPr>
            <a:r>
              <a:rPr lang="en-GB" sz="1200" dirty="0">
                <a:solidFill>
                  <a:schemeClr val="lt1"/>
                </a:solidFill>
                <a:latin typeface="Twinkl Cursive Looped" panose="02000000000000000000" pitchFamily="2" charset="0"/>
              </a:rPr>
              <a:t>Geography/History</a:t>
            </a:r>
          </a:p>
        </p:txBody>
      </p:sp>
      <p:sp>
        <p:nvSpPr>
          <p:cNvPr id="11" name="Rectangle 10"/>
          <p:cNvSpPr/>
          <p:nvPr/>
        </p:nvSpPr>
        <p:spPr>
          <a:xfrm>
            <a:off x="208757" y="4437112"/>
            <a:ext cx="6616910" cy="1163644"/>
          </a:xfrm>
          <a:prstGeom prst="rect">
            <a:avLst/>
          </a:prstGeom>
          <a:solidFill>
            <a:schemeClr val="accent4">
              <a:lumMod val="20000"/>
              <a:lumOff val="8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pPr lvl="0" algn="just" fontAlgn="base">
              <a:spcBef>
                <a:spcPct val="0"/>
              </a:spcBef>
              <a:spcAft>
                <a:spcPct val="0"/>
              </a:spcAft>
            </a:pPr>
            <a:r>
              <a:rPr lang="en-GB" sz="1000" dirty="0">
                <a:solidFill>
                  <a:srgbClr val="000000"/>
                </a:solidFill>
                <a:latin typeface="Twinkl Cursive Looped" panose="02000000000000000000" pitchFamily="2" charset="0"/>
              </a:rPr>
              <a:t>We will be looking at the civilisation of the Mayans and discussing and debating as to whether they were more or less advanced than Britain in 900AD. We will be comparing and contrasting this civilisation with other eras that we have already looked at such as the stone age, Roman Britain and the Middle Ages. </a:t>
            </a:r>
          </a:p>
          <a:p>
            <a:pPr lvl="0" algn="just" fontAlgn="base">
              <a:spcBef>
                <a:spcPct val="0"/>
              </a:spcBef>
              <a:spcAft>
                <a:spcPct val="0"/>
              </a:spcAft>
            </a:pPr>
            <a:endParaRPr lang="en-GB" sz="1000" dirty="0">
              <a:solidFill>
                <a:srgbClr val="000000"/>
              </a:solidFill>
              <a:latin typeface="Twinkl Cursive Looped" panose="02000000000000000000" pitchFamily="2" charset="0"/>
            </a:endParaRPr>
          </a:p>
          <a:p>
            <a:pPr lvl="0" algn="just" fontAlgn="base">
              <a:spcBef>
                <a:spcPct val="0"/>
              </a:spcBef>
              <a:spcAft>
                <a:spcPct val="0"/>
              </a:spcAft>
            </a:pPr>
            <a:r>
              <a:rPr lang="en-GB" sz="1000" dirty="0">
                <a:solidFill>
                  <a:srgbClr val="000000"/>
                </a:solidFill>
                <a:latin typeface="Twinkl Cursive Looped" panose="02000000000000000000" pitchFamily="2" charset="0"/>
              </a:rPr>
              <a:t>In geography we will be looking at South America, we will delve into the various regions discovering at the differences and comparing these to other places that we have previously looked at. </a:t>
            </a:r>
          </a:p>
        </p:txBody>
      </p:sp>
      <p:sp>
        <p:nvSpPr>
          <p:cNvPr id="12" name="Snip Diagonal Corner Rectangle 15"/>
          <p:cNvSpPr>
            <a:spLocks noChangeArrowheads="1"/>
          </p:cNvSpPr>
          <p:nvPr/>
        </p:nvSpPr>
        <p:spPr bwMode="auto">
          <a:xfrm>
            <a:off x="6867587" y="5238523"/>
            <a:ext cx="2055812" cy="394628"/>
          </a:xfrm>
          <a:custGeom>
            <a:avLst/>
            <a:gdLst>
              <a:gd name="T0" fmla="*/ 2055812 w 2055812"/>
              <a:gd name="T1" fmla="*/ 143669 h 252947"/>
              <a:gd name="T2" fmla="*/ 1027906 w 2055812"/>
              <a:gd name="T3" fmla="*/ 287337 h 252947"/>
              <a:gd name="T4" fmla="*/ 0 w 2055812"/>
              <a:gd name="T5" fmla="*/ 143669 h 252947"/>
              <a:gd name="T6" fmla="*/ 1027906 w 2055812"/>
              <a:gd name="T7" fmla="*/ 0 h 252947"/>
              <a:gd name="T8" fmla="*/ 0 60000 65536"/>
              <a:gd name="T9" fmla="*/ 5898240 60000 65536"/>
              <a:gd name="T10" fmla="*/ 11796480 60000 65536"/>
              <a:gd name="T11" fmla="*/ 17694720 60000 65536"/>
              <a:gd name="T12" fmla="*/ 21079 w 2055812"/>
              <a:gd name="T13" fmla="*/ 21079 h 252947"/>
              <a:gd name="T14" fmla="*/ 2034733 w 2055812"/>
              <a:gd name="T15" fmla="*/ 231868 h 252947"/>
            </a:gdLst>
            <a:ahLst/>
            <a:cxnLst>
              <a:cxn ang="T8">
                <a:pos x="T0" y="T1"/>
              </a:cxn>
              <a:cxn ang="T9">
                <a:pos x="T2" y="T3"/>
              </a:cxn>
              <a:cxn ang="T10">
                <a:pos x="T4" y="T5"/>
              </a:cxn>
              <a:cxn ang="T11">
                <a:pos x="T6" y="T7"/>
              </a:cxn>
            </a:cxnLst>
            <a:rect l="T12" t="T13" r="T14" b="T15"/>
            <a:pathLst>
              <a:path w="2055812" h="252947">
                <a:moveTo>
                  <a:pt x="0" y="0"/>
                </a:moveTo>
                <a:lnTo>
                  <a:pt x="2013653" y="0"/>
                </a:lnTo>
                <a:lnTo>
                  <a:pt x="2055812" y="42159"/>
                </a:lnTo>
                <a:lnTo>
                  <a:pt x="2055812" y="252947"/>
                </a:lnTo>
                <a:lnTo>
                  <a:pt x="42159" y="252947"/>
                </a:lnTo>
                <a:lnTo>
                  <a:pt x="0" y="210788"/>
                </a:lnTo>
                <a:lnTo>
                  <a:pt x="0" y="0"/>
                </a:lnTo>
                <a:close/>
              </a:path>
            </a:pathLst>
          </a:custGeom>
          <a:solidFill>
            <a:srgbClr val="E719C5"/>
          </a:solidFill>
          <a:ln>
            <a:noFill/>
          </a:ln>
          <a:effectLst>
            <a:outerShdw blurRad="63500" dist="23000" dir="5400000" rotWithShape="0">
              <a:srgbClr val="000000">
                <a:alpha val="34998"/>
              </a:srgbClr>
            </a:outerShdw>
          </a:effectLst>
        </p:spPr>
        <p:txBody>
          <a:bodyPr tIns="0" anchor="ctr"/>
          <a:lstStyle/>
          <a:p>
            <a:pPr algn="ctr" defTabSz="457200" fontAlgn="auto">
              <a:spcBef>
                <a:spcPts val="0"/>
              </a:spcBef>
              <a:spcAft>
                <a:spcPts val="0"/>
              </a:spcAft>
              <a:defRPr/>
            </a:pPr>
            <a:r>
              <a:rPr lang="en-GB" sz="1200" dirty="0">
                <a:solidFill>
                  <a:schemeClr val="lt1"/>
                </a:solidFill>
                <a:latin typeface="Twinkl Cursive Looped" panose="02000000000000000000" pitchFamily="2" charset="0"/>
              </a:rPr>
              <a:t>R.E/Spiritual and Moral</a:t>
            </a:r>
          </a:p>
        </p:txBody>
      </p:sp>
      <p:sp>
        <p:nvSpPr>
          <p:cNvPr id="15" name="Rectangle 14"/>
          <p:cNvSpPr/>
          <p:nvPr/>
        </p:nvSpPr>
        <p:spPr>
          <a:xfrm>
            <a:off x="2468385" y="5698540"/>
            <a:ext cx="2057400" cy="731560"/>
          </a:xfrm>
          <a:prstGeom prst="rect">
            <a:avLst/>
          </a:prstGeom>
          <a:solidFill>
            <a:schemeClr val="accent4">
              <a:lumMod val="20000"/>
              <a:lumOff val="8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pPr algn="ctr" defTabSz="457200">
              <a:defRPr/>
            </a:pPr>
            <a:endParaRPr lang="en-GB" sz="800" dirty="0">
              <a:solidFill>
                <a:schemeClr val="tx1"/>
              </a:solidFill>
              <a:latin typeface="Calibri" pitchFamily="34" charset="0"/>
            </a:endParaRPr>
          </a:p>
        </p:txBody>
      </p:sp>
      <p:sp>
        <p:nvSpPr>
          <p:cNvPr id="16" name="Snip Diagonal Corner Rectangle 21"/>
          <p:cNvSpPr>
            <a:spLocks noChangeArrowheads="1"/>
          </p:cNvSpPr>
          <p:nvPr/>
        </p:nvSpPr>
        <p:spPr bwMode="auto">
          <a:xfrm>
            <a:off x="4632019" y="5446302"/>
            <a:ext cx="2186660" cy="263463"/>
          </a:xfrm>
          <a:custGeom>
            <a:avLst/>
            <a:gdLst>
              <a:gd name="T0" fmla="*/ 2055812 w 2055812"/>
              <a:gd name="T1" fmla="*/ 126207 h 252947"/>
              <a:gd name="T2" fmla="*/ 1027906 w 2055812"/>
              <a:gd name="T3" fmla="*/ 252413 h 252947"/>
              <a:gd name="T4" fmla="*/ 0 w 2055812"/>
              <a:gd name="T5" fmla="*/ 126207 h 252947"/>
              <a:gd name="T6" fmla="*/ 1027906 w 2055812"/>
              <a:gd name="T7" fmla="*/ 0 h 252947"/>
              <a:gd name="T8" fmla="*/ 0 60000 65536"/>
              <a:gd name="T9" fmla="*/ 5898240 60000 65536"/>
              <a:gd name="T10" fmla="*/ 11796480 60000 65536"/>
              <a:gd name="T11" fmla="*/ 17694720 60000 65536"/>
              <a:gd name="T12" fmla="*/ 21079 w 2055812"/>
              <a:gd name="T13" fmla="*/ 21078 h 252947"/>
              <a:gd name="T14" fmla="*/ 2034733 w 2055812"/>
              <a:gd name="T15" fmla="*/ 231869 h 252947"/>
            </a:gdLst>
            <a:ahLst/>
            <a:cxnLst>
              <a:cxn ang="T8">
                <a:pos x="T0" y="T1"/>
              </a:cxn>
              <a:cxn ang="T9">
                <a:pos x="T2" y="T3"/>
              </a:cxn>
              <a:cxn ang="T10">
                <a:pos x="T4" y="T5"/>
              </a:cxn>
              <a:cxn ang="T11">
                <a:pos x="T6" y="T7"/>
              </a:cxn>
            </a:cxnLst>
            <a:rect l="T12" t="T13" r="T14" b="T15"/>
            <a:pathLst>
              <a:path w="2055812" h="252947">
                <a:moveTo>
                  <a:pt x="0" y="0"/>
                </a:moveTo>
                <a:lnTo>
                  <a:pt x="2013653" y="0"/>
                </a:lnTo>
                <a:lnTo>
                  <a:pt x="2055812" y="42159"/>
                </a:lnTo>
                <a:lnTo>
                  <a:pt x="2055812" y="252947"/>
                </a:lnTo>
                <a:lnTo>
                  <a:pt x="42159" y="252947"/>
                </a:lnTo>
                <a:lnTo>
                  <a:pt x="0" y="210788"/>
                </a:lnTo>
                <a:lnTo>
                  <a:pt x="0" y="0"/>
                </a:lnTo>
                <a:close/>
              </a:path>
            </a:pathLst>
          </a:custGeom>
          <a:solidFill>
            <a:srgbClr val="26F3FF"/>
          </a:solidFill>
          <a:ln>
            <a:noFill/>
          </a:ln>
          <a:effectLst>
            <a:outerShdw blurRad="63500" dist="23000" dir="5400000" rotWithShape="0">
              <a:srgbClr val="000000">
                <a:alpha val="34998"/>
              </a:srgbClr>
            </a:outerShdw>
          </a:effectLst>
        </p:spPr>
        <p:txBody>
          <a:bodyPr tIns="0" anchor="ctr"/>
          <a:lstStyle/>
          <a:p>
            <a:pPr algn="ctr" defTabSz="457200" fontAlgn="auto">
              <a:spcBef>
                <a:spcPts val="0"/>
              </a:spcBef>
              <a:spcAft>
                <a:spcPts val="0"/>
              </a:spcAft>
              <a:defRPr/>
            </a:pPr>
            <a:r>
              <a:rPr lang="en-GB" sz="1200" dirty="0">
                <a:latin typeface="Twinkl Cursive Looped" panose="02000000000000000000" pitchFamily="2" charset="0"/>
              </a:rPr>
              <a:t>Computing</a:t>
            </a:r>
          </a:p>
        </p:txBody>
      </p:sp>
      <p:sp>
        <p:nvSpPr>
          <p:cNvPr id="17" name="Rectangle 16"/>
          <p:cNvSpPr/>
          <p:nvPr/>
        </p:nvSpPr>
        <p:spPr>
          <a:xfrm>
            <a:off x="4639007" y="5698540"/>
            <a:ext cx="2186661" cy="731560"/>
          </a:xfrm>
          <a:prstGeom prst="rect">
            <a:avLst/>
          </a:prstGeom>
          <a:solidFill>
            <a:schemeClr val="accent4">
              <a:lumMod val="20000"/>
              <a:lumOff val="8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pPr algn="ctr" defTabSz="457200">
              <a:defRPr/>
            </a:pPr>
            <a:r>
              <a:rPr lang="en-GB" sz="1000" dirty="0">
                <a:solidFill>
                  <a:schemeClr val="tx1"/>
                </a:solidFill>
                <a:latin typeface="Twinkl Cursive Looped" panose="02000000000000000000" pitchFamily="2" charset="0"/>
              </a:rPr>
              <a:t>In Computing, we will be learning about quizzing using </a:t>
            </a:r>
            <a:r>
              <a:rPr lang="en-GB" sz="1000" dirty="0" err="1">
                <a:solidFill>
                  <a:schemeClr val="tx1"/>
                </a:solidFill>
                <a:latin typeface="Twinkl Cursive Looped" panose="02000000000000000000" pitchFamily="2" charset="0"/>
              </a:rPr>
              <a:t>Purplemash</a:t>
            </a:r>
            <a:r>
              <a:rPr lang="en-GB" sz="1000" dirty="0">
                <a:solidFill>
                  <a:schemeClr val="tx1"/>
                </a:solidFill>
                <a:latin typeface="Twinkl Cursive Looped" panose="02000000000000000000" pitchFamily="2" charset="0"/>
              </a:rPr>
              <a:t>. We will also be looking at e-safety through PSHE.</a:t>
            </a:r>
            <a:endParaRPr lang="en-GB" sz="1000" dirty="0">
              <a:solidFill>
                <a:schemeClr val="tx1"/>
              </a:solidFill>
              <a:latin typeface="Twinkl Cursive Looped" panose="02000000000000000000" pitchFamily="2" charset="0"/>
              <a:ea typeface="ＭＳ Ｐゴシック" pitchFamily="34" charset="-128"/>
            </a:endParaRPr>
          </a:p>
        </p:txBody>
      </p:sp>
      <p:grpSp>
        <p:nvGrpSpPr>
          <p:cNvPr id="3" name="Group 34"/>
          <p:cNvGrpSpPr>
            <a:grpSpLocks/>
          </p:cNvGrpSpPr>
          <p:nvPr/>
        </p:nvGrpSpPr>
        <p:grpSpPr bwMode="auto">
          <a:xfrm>
            <a:off x="6910893" y="1144724"/>
            <a:ext cx="2016224" cy="1396347"/>
            <a:chOff x="6876255" y="1755248"/>
            <a:chExt cx="2138362" cy="3102494"/>
          </a:xfrm>
        </p:grpSpPr>
        <p:sp>
          <p:nvSpPr>
            <p:cNvPr id="19" name="Rectangle 18"/>
            <p:cNvSpPr/>
            <p:nvPr/>
          </p:nvSpPr>
          <p:spPr>
            <a:xfrm>
              <a:off x="6876255" y="2488474"/>
              <a:ext cx="2138362" cy="2369268"/>
            </a:xfrm>
            <a:prstGeom prst="rect">
              <a:avLst/>
            </a:prstGeom>
            <a:solidFill>
              <a:schemeClr val="accent4">
                <a:lumMod val="20000"/>
                <a:lumOff val="8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pPr defTabSz="457200">
                <a:defRPr/>
              </a:pPr>
              <a:r>
                <a:rPr lang="en-GB" sz="1200" dirty="0">
                  <a:solidFill>
                    <a:schemeClr val="tx1"/>
                  </a:solidFill>
                  <a:latin typeface="Twinkl Cursive Looped" panose="02000000000000000000" pitchFamily="2" charset="0"/>
                  <a:ea typeface="ＭＳ Ｐゴシック" pitchFamily="34" charset="-128"/>
                </a:rPr>
                <a:t>Fractions, decimals and percentages</a:t>
              </a:r>
            </a:p>
            <a:p>
              <a:pPr defTabSz="457200">
                <a:defRPr/>
              </a:pPr>
              <a:r>
                <a:rPr lang="en-GB" sz="1200" dirty="0">
                  <a:solidFill>
                    <a:schemeClr val="tx1"/>
                  </a:solidFill>
                  <a:latin typeface="Twinkl Cursive Looped" panose="02000000000000000000" pitchFamily="2" charset="0"/>
                  <a:ea typeface="ＭＳ Ｐゴシック" pitchFamily="34" charset="-128"/>
                </a:rPr>
                <a:t>Graphs</a:t>
              </a:r>
            </a:p>
            <a:p>
              <a:pPr defTabSz="457200">
                <a:defRPr/>
              </a:pPr>
              <a:r>
                <a:rPr lang="en-GB" sz="1200" dirty="0">
                  <a:solidFill>
                    <a:schemeClr val="tx1"/>
                  </a:solidFill>
                  <a:latin typeface="Twinkl Cursive Looped" panose="02000000000000000000" pitchFamily="2" charset="0"/>
                  <a:ea typeface="ＭＳ Ｐゴシック" pitchFamily="34" charset="-128"/>
                </a:rPr>
                <a:t>Position and movement</a:t>
              </a:r>
            </a:p>
            <a:p>
              <a:pPr defTabSz="457200">
                <a:defRPr/>
              </a:pPr>
              <a:r>
                <a:rPr lang="en-GB" sz="1200" dirty="0">
                  <a:solidFill>
                    <a:schemeClr val="tx1"/>
                  </a:solidFill>
                  <a:latin typeface="Twinkl Cursive Looped" panose="02000000000000000000" pitchFamily="2" charset="0"/>
                  <a:ea typeface="ＭＳ Ｐゴシック" pitchFamily="34" charset="-128"/>
                </a:rPr>
                <a:t>Area and perimeter</a:t>
              </a:r>
            </a:p>
            <a:p>
              <a:pPr defTabSz="457200">
                <a:defRPr/>
              </a:pPr>
              <a:endParaRPr lang="en-GB" sz="800" dirty="0">
                <a:solidFill>
                  <a:schemeClr val="tx1"/>
                </a:solidFill>
                <a:latin typeface="Calibri" pitchFamily="34" charset="0"/>
                <a:ea typeface="ＭＳ Ｐゴシック" pitchFamily="34" charset="-128"/>
              </a:endParaRPr>
            </a:p>
            <a:p>
              <a:pPr defTabSz="457200">
                <a:defRPr/>
              </a:pPr>
              <a:endParaRPr lang="en-GB" sz="800" dirty="0">
                <a:solidFill>
                  <a:schemeClr val="tx1"/>
                </a:solidFill>
                <a:latin typeface="Calibri" pitchFamily="34" charset="0"/>
                <a:ea typeface="ＭＳ Ｐゴシック" pitchFamily="34" charset="-128"/>
              </a:endParaRPr>
            </a:p>
          </p:txBody>
        </p:sp>
        <p:sp>
          <p:nvSpPr>
            <p:cNvPr id="20" name="Snip Diagonal Corner Rectangle 6"/>
            <p:cNvSpPr>
              <a:spLocks noChangeArrowheads="1"/>
            </p:cNvSpPr>
            <p:nvPr/>
          </p:nvSpPr>
          <p:spPr bwMode="auto">
            <a:xfrm>
              <a:off x="6876255" y="1755248"/>
              <a:ext cx="2114550" cy="672423"/>
            </a:xfrm>
            <a:custGeom>
              <a:avLst/>
              <a:gdLst>
                <a:gd name="T0" fmla="*/ 2114550 w 2055812"/>
                <a:gd name="T1" fmla="*/ 394731 h 252947"/>
                <a:gd name="T2" fmla="*/ 1057275 w 2055812"/>
                <a:gd name="T3" fmla="*/ 789459 h 252947"/>
                <a:gd name="T4" fmla="*/ 0 w 2055812"/>
                <a:gd name="T5" fmla="*/ 394731 h 252947"/>
                <a:gd name="T6" fmla="*/ 1057275 w 2055812"/>
                <a:gd name="T7" fmla="*/ 0 h 252947"/>
                <a:gd name="T8" fmla="*/ 0 60000 65536"/>
                <a:gd name="T9" fmla="*/ 5898240 60000 65536"/>
                <a:gd name="T10" fmla="*/ 11796480 60000 65536"/>
                <a:gd name="T11" fmla="*/ 17694720 60000 65536"/>
                <a:gd name="T12" fmla="*/ 21079 w 2055812"/>
                <a:gd name="T13" fmla="*/ 21079 h 252947"/>
                <a:gd name="T14" fmla="*/ 2034733 w 2055812"/>
                <a:gd name="T15" fmla="*/ 231868 h 252947"/>
              </a:gdLst>
              <a:ahLst/>
              <a:cxnLst>
                <a:cxn ang="T8">
                  <a:pos x="T0" y="T1"/>
                </a:cxn>
                <a:cxn ang="T9">
                  <a:pos x="T2" y="T3"/>
                </a:cxn>
                <a:cxn ang="T10">
                  <a:pos x="T4" y="T5"/>
                </a:cxn>
                <a:cxn ang="T11">
                  <a:pos x="T6" y="T7"/>
                </a:cxn>
              </a:cxnLst>
              <a:rect l="T12" t="T13" r="T14" b="T15"/>
              <a:pathLst>
                <a:path w="2055812" h="252947">
                  <a:moveTo>
                    <a:pt x="0" y="0"/>
                  </a:moveTo>
                  <a:lnTo>
                    <a:pt x="2013653" y="0"/>
                  </a:lnTo>
                  <a:lnTo>
                    <a:pt x="2055812" y="42159"/>
                  </a:lnTo>
                  <a:lnTo>
                    <a:pt x="2055812" y="252947"/>
                  </a:lnTo>
                  <a:lnTo>
                    <a:pt x="42159" y="252947"/>
                  </a:lnTo>
                  <a:lnTo>
                    <a:pt x="0" y="210788"/>
                  </a:lnTo>
                  <a:lnTo>
                    <a:pt x="0" y="0"/>
                  </a:lnTo>
                  <a:close/>
                </a:path>
              </a:pathLst>
            </a:custGeom>
            <a:solidFill>
              <a:srgbClr val="000090"/>
            </a:solidFill>
            <a:ln>
              <a:noFill/>
            </a:ln>
            <a:effectLst>
              <a:outerShdw blurRad="63500" dist="23000" dir="5400000" rotWithShape="0">
                <a:srgbClr val="000000">
                  <a:alpha val="34998"/>
                </a:srgbClr>
              </a:outerShdw>
            </a:effectLst>
            <a:extLst>
              <a:ext uri="{91240B29-F687-4F45-9708-019B960494DF}">
                <a14:hiddenLine xmlns:a14="http://schemas.microsoft.com/office/drawing/2010/main" w="9525">
                  <a:solidFill>
                    <a:srgbClr val="000000"/>
                  </a:solidFill>
                  <a:miter lim="800000"/>
                  <a:headEnd/>
                  <a:tailEnd/>
                </a14:hiddenLine>
              </a:ext>
            </a:extLst>
          </p:spPr>
          <p:txBody>
            <a:bodyPr tIns="0" anchor="ctr"/>
            <a:lstStyle/>
            <a:p>
              <a:pPr algn="ctr" defTabSz="457200"/>
              <a:r>
                <a:rPr lang="en-GB" sz="1200" dirty="0">
                  <a:solidFill>
                    <a:srgbClr val="FFFFFF"/>
                  </a:solidFill>
                  <a:latin typeface="Twinkl Cursive Looped" panose="02000000000000000000" pitchFamily="2" charset="0"/>
                </a:rPr>
                <a:t>Maths</a:t>
              </a:r>
            </a:p>
          </p:txBody>
        </p:sp>
      </p:grpSp>
      <p:sp>
        <p:nvSpPr>
          <p:cNvPr id="22" name="Snip Diagonal Corner Rectangle 6"/>
          <p:cNvSpPr>
            <a:spLocks noChangeArrowheads="1"/>
          </p:cNvSpPr>
          <p:nvPr/>
        </p:nvSpPr>
        <p:spPr bwMode="auto">
          <a:xfrm>
            <a:off x="179512" y="980728"/>
            <a:ext cx="2055812" cy="360015"/>
          </a:xfrm>
          <a:custGeom>
            <a:avLst/>
            <a:gdLst>
              <a:gd name="T0" fmla="*/ 2055812 w 2055812"/>
              <a:gd name="T1" fmla="*/ 360364 h 252947"/>
              <a:gd name="T2" fmla="*/ 1027906 w 2055812"/>
              <a:gd name="T3" fmla="*/ 720725 h 252947"/>
              <a:gd name="T4" fmla="*/ 0 w 2055812"/>
              <a:gd name="T5" fmla="*/ 360364 h 252947"/>
              <a:gd name="T6" fmla="*/ 1027906 w 2055812"/>
              <a:gd name="T7" fmla="*/ 0 h 252947"/>
              <a:gd name="T8" fmla="*/ 0 60000 65536"/>
              <a:gd name="T9" fmla="*/ 5898240 60000 65536"/>
              <a:gd name="T10" fmla="*/ 11796480 60000 65536"/>
              <a:gd name="T11" fmla="*/ 17694720 60000 65536"/>
              <a:gd name="T12" fmla="*/ 21079 w 2055812"/>
              <a:gd name="T13" fmla="*/ 21079 h 252947"/>
              <a:gd name="T14" fmla="*/ 2034733 w 2055812"/>
              <a:gd name="T15" fmla="*/ 231868 h 252947"/>
            </a:gdLst>
            <a:ahLst/>
            <a:cxnLst>
              <a:cxn ang="T8">
                <a:pos x="T0" y="T1"/>
              </a:cxn>
              <a:cxn ang="T9">
                <a:pos x="T2" y="T3"/>
              </a:cxn>
              <a:cxn ang="T10">
                <a:pos x="T4" y="T5"/>
              </a:cxn>
              <a:cxn ang="T11">
                <a:pos x="T6" y="T7"/>
              </a:cxn>
            </a:cxnLst>
            <a:rect l="T12" t="T13" r="T14" b="T15"/>
            <a:pathLst>
              <a:path w="2055812" h="252947">
                <a:moveTo>
                  <a:pt x="0" y="0"/>
                </a:moveTo>
                <a:lnTo>
                  <a:pt x="2013653" y="0"/>
                </a:lnTo>
                <a:lnTo>
                  <a:pt x="2055812" y="42159"/>
                </a:lnTo>
                <a:lnTo>
                  <a:pt x="2055812" y="252947"/>
                </a:lnTo>
                <a:lnTo>
                  <a:pt x="42159" y="252947"/>
                </a:lnTo>
                <a:lnTo>
                  <a:pt x="0" y="210788"/>
                </a:lnTo>
                <a:lnTo>
                  <a:pt x="0" y="0"/>
                </a:lnTo>
                <a:close/>
              </a:path>
            </a:pathLst>
          </a:custGeom>
          <a:solidFill>
            <a:srgbClr val="FFBA2A"/>
          </a:solidFill>
          <a:ln>
            <a:noFill/>
          </a:ln>
          <a:effectLst>
            <a:outerShdw blurRad="63500" dist="23000" dir="5400000" rotWithShape="0">
              <a:srgbClr val="000000">
                <a:alpha val="34998"/>
              </a:srgbClr>
            </a:outerShdw>
          </a:effectLst>
        </p:spPr>
        <p:txBody>
          <a:bodyPr tIns="0" anchor="ctr"/>
          <a:lstStyle/>
          <a:p>
            <a:pPr algn="ctr" defTabSz="457200"/>
            <a:r>
              <a:rPr lang="en-GB" sz="1200" dirty="0">
                <a:latin typeface="Twinkl Cursive Looped" panose="02000000000000000000" pitchFamily="2" charset="0"/>
              </a:rPr>
              <a:t>English</a:t>
            </a:r>
            <a:r>
              <a:rPr lang="en-GB" sz="1200" dirty="0">
                <a:latin typeface="Calibri" charset="0"/>
              </a:rPr>
              <a:t> </a:t>
            </a:r>
          </a:p>
        </p:txBody>
      </p:sp>
      <p:sp>
        <p:nvSpPr>
          <p:cNvPr id="30722" name="AutoShape 2" descr="data:image/jpeg;base64,/9j/4AAQSkZJRgABAQAAAQABAAD/2wCEAAkGBwgHBhQIBwgWFRUXFh0aFxYXFx8gGBocIB0ZIRoVGxgkHigiIx0xHCAVJD0rJSkrLi4uIB81ODMtNzQuMCsBCgoKDg0OGxAQGzcmICQ3MjEyLzc2LzE0NTcwMjc0LDQ0MC4sLSw0LC0vMCwvLzQ0LC0sLCw3LCwsLC00NC8sNv/AABEIAJ8BPgMBEQACEQEDEQH/xAAcAAEAAgMBAQEAAAAAAAAAAAAABQgEBgcBAgP/xABCEAACAQIDAwkEBwYFBQAAAAAAAQIDBAUGERIhcwciMTU2QVFhshOBkaEUMlJicbHCFXKSosHwFkJ0gtEjJDNDU//EABsBAQACAwEBAAAAAAAAAAAAAAAEBQMGBwIB/8QANxEBAAEDAQQHBwMEAgMAAAAAAAECAwQRBSExcRIyMzRBUbEGE2GBkaHBItHwFEJSYiThFUNy/9oADAMBAAIRAxEAPwDUTXXZgAAAAAAAABm4J1zQ4sPUj1b68I2X3e5yn0WSNgciAAAAAAAAAAAAAAAAAAAAAQmduyV1wpGHI7KpY7I79a5wr2UbqoAAAAAAAAAAAAAAAAAAAADNwTrmhxYepHq314Rsvu9zlPoskbA5EAAAAAAAAAPJSjCO1OWi8WH2ImZ0h6HwAAAAAAAAAQmduyV1wpGHI7KpY7I79a5wr2UbqoAAAAAAAAAAAAAAAAAAAADNwTrmhxYepHq314Rsvu9zlPoskbA5EAAAAAAAAAObcruYHRoRwS2nvlpOpp3RT5sfe1r7l4lfm3dI6ENu9l9n9KqcquN0bo5+M/KN3znybPkTHv2/gEa9SX/UhzKn7y/ze9aP8dV3EnHu+8o18VNtnA/o8maY6s745eXy4NiM6qAAAAAAAAITO3ZK64UjDkdlUsdkd+tc4V7KN1UAAAAAAAAAAAAAAAAAAAABm4J1zQ4sPUj1b68I2X3e5yn0WSNgciAAAAAAAAMXFL+hheHVL66lpGEW35+CXm3oveea64opmqWfGsV5F2m1RxmdP5yV1xbEK+K4lUv7p86ctX5eEV5JaL3FDXXNdU1S6vjY9GPaptUcIj+fVPcneP8A7Cx9KtPSlV0hU8F9mfufybM2Ld93Xv4Srdu7P/q8aejH6qd8fmPn66O7F05mAAAAAAAAQmduyV1wpGHI7KpY7I79a5wr2UbqoAAAAAAAAAAAAAAAAAAAADNwTrmhxYepHq314Rsvu9zlPoskbA5EAAAAABi4pbfTMNq2uv14Sj8U1qea46VMwzY933V6mvymJ+kuP5d5R8VwvShiK9vTW7nPSovwn3/7tfxRVWsyujdVvhvuf7OY2R+q1+ir4cPp+30e57zzHMVrCysKMoU09qe1prJ9y0Ta2Vvfm9OjQZOV7yOjTwNjbDnCrm7dmJq4Rp4fXxn+cWkkRsYB0vBOVCFlgkba/s51KsI7KkmtmSX1XJvenppruevSWFvN6NGlUb2n5nsvN3Imu3XEUzv08Y89PDTy3x5MPB8z4vmzN9vbXNbYpe02vZQ3R0gnLnd8vqrp3eSPFF6u9diJ4JGVszG2dg3K6I1q006U8d+7d5cfB2AtWggAAAAAQmduyV1wpGHI7KpY7I79a5wr2UbqoAAAAAAAAAAAAAAAAAAAADNwTrmhxYepHq314Rsvu9zlPoskbA5EAAAAAAArpmm0djmO4ttnTSrLT8G24/Joob1PRuTDrOzrvvcS3X5xH18fuizGmgAABvnI9aOtmKdy47qdJ/GTSXy2ybg063Jnyax7U3eji00f5T9oj99HYy1aAAAAAABCZ27JXXCkYcjsqljsjv1rnCvZRuqgAAAAAAAAAAAAAAAAAAAAM3BOuaHFh6kerfXhGy+73OU+iyRsDkQAAAANZwnOFnf5jr4LNqMoTcab7p7K5y/eUlL8UR6Mimq5NC4ytj3bOJbyY3xMaz8NeHy00+bZiQp3EeVi0Vtm6VVf+ynCf5x/SU+bTpd183RvZq708GKf8ZmPz+WnEVsAAAAdZ5GLRQwy4vPtVFD+GOv6yzwKf0zLRfay7ret2/KJn6z/ANOitpLVsntTje1vAc32mOZgrYbZ7404Jxn9tp6Ta+7vhp72R7eRTcrmmPBcZuyLuJi0XrnGqd8eXl8+OrZSQpwAAAhM7dkrrhSMOR2VSx2R361zhXso3VQAAAAAAAAAAAAAAAAAAAAGbgnXNDiw9SPVvrwjZfd7nKfRZI2ByIA0flSucTwyxo4lhd5OnszcJqL3NSWqco9D0cWt/iQ8yqumIqplsns5ax79yuzeoidY1jX4cdJ4+P2aZY8puYLbRXDp1V96Gj+MWl8iJTm3I472wXvZnCr6utPKf31TkOVpO2l7TCNJ6c3SprHXz5qaXxM39fu6qtn2Snpxpd3eO7f6uZ/SK30j6T7R7e1tbSej2tddrXx13lfrOurcfd09DoabuGnwdr5P84QzBafRbySVxBb/AL6+2l4+K/tW+Nke8jSeLnW29jzh1+8t9nP2+H7IDlptHpbXkV9uDf8AC4/rMGfT1ZWnsld7W3yn8T+HLyuboAAAHeOTa0dpk6gpLfLam/8AdJ6fy7JdYlOlqHMtv3feZ9enhpH0jf8AfVqPKZnP27lgmE1eb0Vpp/W8aafh4+PR0a6xcvJ1/RT8177P7G6GmVfjf/bHl8efl5ceWlZXxqpl/GoYhCG0lqpR102otaNa/B/ikQ7Nz3dcVNi2jhRmY9VmZ014T5TDeL7lam9Vh+FJeDqT1/lSX5kyrP8A8Ya3Z9ko/wDbc+kfmf2a9fcouZLvdC6jTXhTgvzer+ZgqzLs+Oi1s+zuBb409LnP7aR9nW8oU7mnlug76vKdSUNuUptuWsudpv8ABNL3FpYifdxrxaLtSq3OXX7uIimJ0iI4bt334pgyoCEzt2SuuFIw5HZVLHZHfrXOFeyjdVAAAAAAAAAAAAAAAAAAAAAZuCdc0OLD1I9W+vCNl93ucp9FkjYHIgCEzph/7TyvcWyjq9hyj47Uecl72tPeYcijpW5hY7JyPcZluvw10nlO6fVXso3VQAB+1nd17G6jdWlVxnF6xkulM+01TTOsMd21Rdom3XGsTxhsOa86XeZbGna3NtGGw9puLfOlppro+hb3u3me9kzdiImFTs3YtvBuVXKKpnXdv8I/LWCOugAAA23/AB9icMtRwa2pxg4x2Papva2V3Jdz03a/DQk/1Vfu+hH1UP8A4DHnLnJrnXWdej4a/mPh6tSIy+AAGdgdg8TxijYpfXqRi9O5a85+5as926enVFKNmX4sWK7v+MTP7fdZCKUY7MVuRfuRzOu+XofEJnbsldcKRhyOyqWOyO/WucK9lG6qAAAAAAAAAAAAAAAAAAAAAzcE65ocWHqR6t9eEbL7vc5T6LJGwORAHzUnCnTc6skklvb6NPMS+0xMzpHFWvFKdCliVWlZz2qaqSUGnqnFSey9fw0NfriIqmI4Ov49VdVmiq5GlUxGvPTexjyzAAAAAAAAAAAAAbfyVq1/xbGpd1VFxhJ09XprN6R0XnsufwJWHp73eoPaSbn9DMURrrMa8uPrEO4Fw5wAQmduyV1wpGHI7KpY7I79a5wr2UbqoAAAAAAAAAAAAAAAAAAAADNwTrmhxYepHq314Rsvu9zlPoskbA5EAcy5UMBxyvrfW93OtQW90v8A5+aiklKPnpqu/Xeyuy7Vyf1ROseTcfZ3PxKNLVVMU1/5efznhPw4T4eTlpXN1AAAAAAAAAAAAAAfdCjVuKyo0KblKT0UYrVt+CQiJmdIeK66aKZqqnSI8XdMh4PjGFYbpjOISm2t1JtNU/La6dfJPZXn0lzjW66Kf1z8nNds5mLkXf8Aj0RGn93DX5cPtrybQSVMhM7dkrrhSMOR2VSx2R361zhXso3VQAAAAAAAAAAAAAAAAAAAAGbgnXNDiw9SPVvrwjZfd7nKfRZI2ByIAAc8zvyeU75yxDAoKNTplS6Iz84+Evk/Lvg5GJFX6qOPk2vZHtDVa0s5M60+FXjHPzj7x8XJatKpRqulWpuMk9HFrRp96a8SrmJjdLeaaqaoiqmdYl8h6AAAAAAAAAADOwfCb3Gr5WeH0XKT6fCK75Sfcj3RbqrnSlGysu1i25uXZ0j1+EfF2vJ+TbLLdH2n/krNc6o10fdgu5fN/JW9jHptR8XOtq7Zu51WnCiOEfmfj9o+7ZiQpwCEzt2SuuFIw5HZVLHZHfrXOFeyjdVAAAAAAAAAAAAAAAAAAAAAZuCdc0OLD1I9W+vCNl93ucp9FkjYHIgAAA1fOWTLPMlL2sNKddLm1Etz+7Nd68+lfJxr+NTdjXxXWyts3cGrozvo8vzH80n7uKYvhd5g987PEKLjJfBrulF96KiuiqidKnRMXKtZNuLlqdYn+aT8WGeUgAAAAAAAAn8p5Uvsy3OlBbNOL59VrcvJeMtO746GazYquzu4Kvae1bODR+rfVPCn+cI/kO24BgdhgFirXD6Wi/zSf1pPxk/7S7i4t2qbcaUuc5udezLnvLs8o8I5JMyIYAAhM7dkrrhSMOR2VSx2R361zhXso3VQAAAAAAAAAAAAAAAAAAAAGbgnXNDiw9SPVvrwjZfd7nKfRZI2ByIAAAAEVmLAbDH7B21/T6Ndma+tB+Kfw3dDMd21TcjSpNwc+9h3OnannHhKu01sycdddO9dBQusROsavA+gAAAAATWTcKoY1mOlYXc9ISbctHo2oxb2V+On5mWxbiu5FMq7auXXi4ld2iN8afedHf7O1oWVtG2tKKhCK0UUtyLymmKY0hy67dru1zXXOsz4v2PrGAAAEJnbsldcKRhyOyqWOyO/WucK9lG6qAAAAAAAAAAAAAAAAAAAAAzcE65ocWHqR6t9eEbL7vc5T6LJGwORAAAAAiM23FzbZcrysqM51HDZhGEW5ay5uqS8NdfcYr8zFudOKfsy3RXl0RcmIp11nXdG7f8Afg4vbZJzLcx1p4TNfvOMflJoqYxrs/2uhXNt4Fvjdj5az6RKXtuS7H6ujrVKMPHWbb+UWvmZYwbk8dEC57UYVPViqfl+8wmLbkkfTdYx7o0/6uX9DLGB51IFz2t/wtfWf+vyj86ZAtcAwT9oWl5OTjJKSnpvTem7RbnqY7+JFujpRKVsnb9zMyPc10RGuumnwStlyV2VfDqdSriM1UlFOWiTjq1rol06e8y04NM0xOu9Cu+1V2i7VTFuOjE7uOrEuuSW6iv+0xaEn3KUHH5pyPE4E+FTPb9rbc9e1Mcp1/EIe75NMx0FrSpU6n7lRfq2TFVhXY+Kfa9pcGvjM084/bVi2GAZkwHFqV9LCKr9nNSexHa1Se9c3XpWqPNNq7bqiro8Ga9n4OZYrtRdp/VExvnTlx0d3i1JaounM5jR6AAAAITO3ZK64UjDkdlUsdkd+tc4V7KN1UAAAAAAAAAAAAAAAAAAAABm4J1zQ4sPUj1b68I2X3e5yn0WSNgciAAAAAAAAAGm8rM1HKDXjUgvzf8AQiZvZNg9madc6PhEtnwmW3hVGfjTg/5USaOrCmyo0vVx8Z9WWemAAAAAAAAAhM7dkrrhSMOR2VSx2R361zhXso3VQAAAAAAAAAAAAAAAAAAAAGbgnXNDiw9SPVvrwjZfd7nKfRZI2ByIAAAAAAAAAaJyxz2csU4+NePoqELO7OObZvZWNcyqf9Z9YbXl2W1l+2l40KfoiSbXUp5Qo86NMq7H+1XqkDIigAAAAAAAEJnbsldcKRhyOyqWOyO/WucK9lG6qAAAAAAAAAAAAAAAAAAAAAzcE65ocWHqR6t9eEbL7vc5T6LJGwORAAAAAAAAADn/ACzS0wGjDxra/CEv+SDn9SObafZSP+TXP+v5hteVHrle1/09P0RJNns6eUKPaXfLv/1V6ylTKhAAAAAAAAEJnbsldcKRhyOyqWOyO/WucK9lG6qAAAAAAAAAAAAAAAAAAAAAzcE65ocWHqR6t9eEbL7vc5T6LJGwORAAAAAAAAADU+ULLd9mWzpULCpTjsTcnttru0WmkX5kXJs1XYiKV5sPaVnBuV13YmdY03afmYT2BWdTD8Fo2Vdpyp04wbXRqkk9Ny3Ge3TNNERPgrMy9TeyK7lPCqZn6yzj2jAAAAAAAAEJnbsldcKRhyOyqWOyO/WucK9lG6qAAAAAAAAAAAAAAAAAAAAAzcE65ocWHqR6t9eEbL7vc5T6LJGwORAAAAAAAAAAAAAAAAAAAAAITO3ZK64UjDkdlUsdkd+tc4V7KN1UAAAAAAAAAAP/2Q=="/>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30724" name="AutoShape 4" descr="data:image/jpeg;base64,/9j/4AAQSkZJRgABAQAAAQABAAD/2wCEAAkGBwgHBhQIBwgWFRUXFh0aFxYXFx8gGBocIB0ZIRoVGxgkHigiIx0xHCAVJD0rJSkrLi4uIB81ODMtNzQuMCsBCgoKDg0OGxAQGzcmICQ3MjEyLzc2LzE0NTcwMjc0LDQ0MC4sLSw0LC0vMCwvLzQ0LC0sLCw3LCwsLC00NC8sNv/AABEIAJ8BPgMBEQACEQEDEQH/xAAcAAEAAgMBAQEAAAAAAAAAAAAABQgEBgcBAgP/xABCEAACAQIDAwkEBwYFBQAAAAAAAQIDBAUGERIhcwciMTU2QVFhshOBkaEUMlJicbHCFXKSosHwFkJ0gtEjJDNDU//EABsBAQACAwEBAAAAAAAAAAAAAAAEBQMGBwIB/8QANxEBAAEDAQQHBwMEAgMAAAAAAAECAwQRBSExcRIyMzRBUbEGE2GBkaHBItHwFEJSYiThFUNy/9oADAMBAAIRAxEAPwDUTXXZgAAAAAAAABm4J1zQ4sPUj1b68I2X3e5yn0WSNgciAAAAAAAAAAAAAAAAAAAAAQmduyV1wpGHI7KpY7I79a5wr2UbqoAAAAAAAAAAAAAAAAAAAADNwTrmhxYepHq314Rsvu9zlPoskbA5EAAAAAAAAAPJSjCO1OWi8WH2ImZ0h6HwAAAAAAAAAQmduyV1wpGHI7KpY7I79a5wr2UbqoAAAAAAAAAAAAAAAAAAAADNwTrmhxYepHq314Rsvu9zlPoskbA5EAAAAAAAAAObcruYHRoRwS2nvlpOpp3RT5sfe1r7l4lfm3dI6ENu9l9n9KqcquN0bo5+M/KN3znybPkTHv2/gEa9SX/UhzKn7y/ze9aP8dV3EnHu+8o18VNtnA/o8maY6s745eXy4NiM6qAAAAAAAAITO3ZK64UjDkdlUsdkd+tc4V7KN1UAAAAAAAAAAAAAAAAAAAABm4J1zQ4sPUj1b68I2X3e5yn0WSNgciAAAAAAAAMXFL+hheHVL66lpGEW35+CXm3oveea64opmqWfGsV5F2m1RxmdP5yV1xbEK+K4lUv7p86ctX5eEV5JaL3FDXXNdU1S6vjY9GPaptUcIj+fVPcneP8A7Cx9KtPSlV0hU8F9mfufybM2Ld93Xv4Srdu7P/q8aejH6qd8fmPn66O7F05mAAAAAAAAQmduyV1wpGHI7KpY7I79a5wr2UbqoAAAAAAAAAAAAAAAAAAAADNwTrmhxYepHq314Rsvu9zlPoskbA5EAAAAABi4pbfTMNq2uv14Sj8U1qea46VMwzY933V6mvymJ+kuP5d5R8VwvShiK9vTW7nPSovwn3/7tfxRVWsyujdVvhvuf7OY2R+q1+ir4cPp+30e57zzHMVrCysKMoU09qe1prJ9y0Ta2Vvfm9OjQZOV7yOjTwNjbDnCrm7dmJq4Rp4fXxn+cWkkRsYB0vBOVCFlgkba/s51KsI7KkmtmSX1XJvenppruevSWFvN6NGlUb2n5nsvN3Imu3XEUzv08Y89PDTy3x5MPB8z4vmzN9vbXNbYpe02vZQ3R0gnLnd8vqrp3eSPFF6u9diJ4JGVszG2dg3K6I1q006U8d+7d5cfB2AtWggAAAAAQmduyV1wpGHI7KpY7I79a5wr2UbqoAAAAAAAAAAAAAAAAAAAADNwTrmhxYepHq314Rsvu9zlPoskbA5EAAAAAAArpmm0djmO4ttnTSrLT8G24/Joob1PRuTDrOzrvvcS3X5xH18fuizGmgAABvnI9aOtmKdy47qdJ/GTSXy2ybg063Jnyax7U3eji00f5T9oj99HYy1aAAAAAABCZ27JXXCkYcjsqljsjv1rnCvZRuqgAAAAAAAAAAAAAAAAAAAAM3BOuaHFh6kerfXhGy+73OU+iyRsDkQAAAANZwnOFnf5jr4LNqMoTcab7p7K5y/eUlL8UR6Mimq5NC4ytj3bOJbyY3xMaz8NeHy00+bZiQp3EeVi0Vtm6VVf+ynCf5x/SU+bTpd183RvZq708GKf8ZmPz+WnEVsAAAAdZ5GLRQwy4vPtVFD+GOv6yzwKf0zLRfay7ret2/KJn6z/ANOitpLVsntTje1vAc32mOZgrYbZ7404Jxn9tp6Ta+7vhp72R7eRTcrmmPBcZuyLuJi0XrnGqd8eXl8+OrZSQpwAAAhM7dkrrhSMOR2VSx2R361zhXso3VQAAAAAAAAAAAAAAAAAAAAGbgnXNDiw9SPVvrwjZfd7nKfRZI2ByIA0flSucTwyxo4lhd5OnszcJqL3NSWqco9D0cWt/iQ8yqumIqplsns5ax79yuzeoidY1jX4cdJ4+P2aZY8puYLbRXDp1V96Gj+MWl8iJTm3I472wXvZnCr6utPKf31TkOVpO2l7TCNJ6c3SprHXz5qaXxM39fu6qtn2Snpxpd3eO7f6uZ/SK30j6T7R7e1tbSej2tddrXx13lfrOurcfd09DoabuGnwdr5P84QzBafRbySVxBb/AL6+2l4+K/tW+Nke8jSeLnW29jzh1+8t9nP2+H7IDlptHpbXkV9uDf8AC4/rMGfT1ZWnsld7W3yn8T+HLyuboAAAHeOTa0dpk6gpLfLam/8AdJ6fy7JdYlOlqHMtv3feZ9enhpH0jf8AfVqPKZnP27lgmE1eb0Vpp/W8aafh4+PR0a6xcvJ1/RT8177P7G6GmVfjf/bHl8efl5ceWlZXxqpl/GoYhCG0lqpR102otaNa/B/ikQ7Nz3dcVNi2jhRmY9VmZ014T5TDeL7lam9Vh+FJeDqT1/lSX5kyrP8A8Ya3Z9ko/wDbc+kfmf2a9fcouZLvdC6jTXhTgvzer+ZgqzLs+Oi1s+zuBb409LnP7aR9nW8oU7mnlug76vKdSUNuUptuWsudpv8ABNL3FpYifdxrxaLtSq3OXX7uIimJ0iI4bt334pgyoCEzt2SuuFIw5HZVLHZHfrXOFeyjdVAAAAAAAAAAAAAAAAAAAAAZuCdc0OLD1I9W+vCNl93ucp9FkjYHIgCEzph/7TyvcWyjq9hyj47Uecl72tPeYcijpW5hY7JyPcZluvw10nlO6fVXso3VQAB+1nd17G6jdWlVxnF6xkulM+01TTOsMd21Rdom3XGsTxhsOa86XeZbGna3NtGGw9puLfOlppro+hb3u3me9kzdiImFTs3YtvBuVXKKpnXdv8I/LWCOugAAA23/AB9icMtRwa2pxg4x2Papva2V3Jdz03a/DQk/1Vfu+hH1UP8A4DHnLnJrnXWdej4a/mPh6tSIy+AAGdgdg8TxijYpfXqRi9O5a85+5as926enVFKNmX4sWK7v+MTP7fdZCKUY7MVuRfuRzOu+XofEJnbsldcKRhyOyqWOyO/WucK9lG6qAAAAAAAAAAAAAAAAAAAAAzcE65ocWHqR6t9eEbL7vc5T6LJGwORAHzUnCnTc6skklvb6NPMS+0xMzpHFWvFKdCliVWlZz2qaqSUGnqnFSey9fw0NfriIqmI4Ov49VdVmiq5GlUxGvPTexjyzAAAAAAAAAAAAAbfyVq1/xbGpd1VFxhJ09XprN6R0XnsufwJWHp73eoPaSbn9DMURrrMa8uPrEO4Fw5wAQmduyV1wpGHI7KpY7I79a5wr2UbqoAAAAAAAAAAAAAAAAAAAADNwTrmhxYepHq314Rsvu9zlPoskbA5EAcy5UMBxyvrfW93OtQW90v8A5+aiklKPnpqu/Xeyuy7Vyf1ROseTcfZ3PxKNLVVMU1/5efznhPw4T4eTlpXN1AAAAAAAAAAAAAAfdCjVuKyo0KblKT0UYrVt+CQiJmdIeK66aKZqqnSI8XdMh4PjGFYbpjOISm2t1JtNU/La6dfJPZXn0lzjW66Kf1z8nNds5mLkXf8Aj0RGn93DX5cPtrybQSVMhM7dkrrhSMOR2VSx2R361zhXso3VQAAAAAAAAAAAAAAAAAAAAGbgnXNDiw9SPVvrwjZfd7nKfRZI2ByIAAc8zvyeU75yxDAoKNTplS6Iz84+Evk/Lvg5GJFX6qOPk2vZHtDVa0s5M60+FXjHPzj7x8XJatKpRqulWpuMk9HFrRp96a8SrmJjdLeaaqaoiqmdYl8h6AAAAAAAAAADOwfCb3Gr5WeH0XKT6fCK75Sfcj3RbqrnSlGysu1i25uXZ0j1+EfF2vJ+TbLLdH2n/krNc6o10fdgu5fN/JW9jHptR8XOtq7Zu51WnCiOEfmfj9o+7ZiQpwCEzt2SuuFIw5HZVLHZHfrXOFeyjdVAAAAAAAAAAAAAAAAAAAAAZuCdc0OLD1I9W+vCNl93ucp9FkjYHIgAAA1fOWTLPMlL2sNKddLm1Etz+7Nd68+lfJxr+NTdjXxXWyts3cGrozvo8vzH80n7uKYvhd5g987PEKLjJfBrulF96KiuiqidKnRMXKtZNuLlqdYn+aT8WGeUgAAAAAAAAn8p5Uvsy3OlBbNOL59VrcvJeMtO746GazYquzu4Kvae1bODR+rfVPCn+cI/kO24BgdhgFirXD6Wi/zSf1pPxk/7S7i4t2qbcaUuc5udezLnvLs8o8I5JMyIYAAhM7dkrrhSMOR2VSx2R361zhXso3VQAAAAAAAAAAAAAAAAAAAAGbgnXNDiw9SPVvrwjZfd7nKfRZI2ByIAAAAEVmLAbDH7B21/T6Ndma+tB+Kfw3dDMd21TcjSpNwc+9h3OnannHhKu01sycdddO9dBQusROsavA+gAAAAATWTcKoY1mOlYXc9ISbctHo2oxb2V+On5mWxbiu5FMq7auXXi4ld2iN8afedHf7O1oWVtG2tKKhCK0UUtyLymmKY0hy67dru1zXXOsz4v2PrGAAAEJnbsldcKRhyOyqWOyO/WucK9lG6qAAAAAAAAAAAAAAAAAAAAAzcE65ocWHqR6t9eEbL7vc5T6LJGwORAAAAAiM23FzbZcrysqM51HDZhGEW5ay5uqS8NdfcYr8zFudOKfsy3RXl0RcmIp11nXdG7f8Afg4vbZJzLcx1p4TNfvOMflJoqYxrs/2uhXNt4Fvjdj5az6RKXtuS7H6ujrVKMPHWbb+UWvmZYwbk8dEC57UYVPViqfl+8wmLbkkfTdYx7o0/6uX9DLGB51IFz2t/wtfWf+vyj86ZAtcAwT9oWl5OTjJKSnpvTem7RbnqY7+JFujpRKVsnb9zMyPc10RGuumnwStlyV2VfDqdSriM1UlFOWiTjq1rol06e8y04NM0xOu9Cu+1V2i7VTFuOjE7uOrEuuSW6iv+0xaEn3KUHH5pyPE4E+FTPb9rbc9e1Mcp1/EIe75NMx0FrSpU6n7lRfq2TFVhXY+Kfa9pcGvjM084/bVi2GAZkwHFqV9LCKr9nNSexHa1Se9c3XpWqPNNq7bqiro8Ga9n4OZYrtRdp/VExvnTlx0d3i1JaounM5jR6AAAAITO3ZK64UjDkdlUsdkd+tc4V7KN1UAAAAAAAAAAAAAAAAAAAABm4J1zQ4sPUj1b68I2X3e5yn0WSNgciAAAAAAAAAGm8rM1HKDXjUgvzf8AQiZvZNg9madc6PhEtnwmW3hVGfjTg/5USaOrCmyo0vVx8Z9WWemAAAAAAAAAhM7dkrrhSMOR2VSx2R361zhXso3VQAAAAAAAAAAAAAAAAAAAAGbgnXNDiw9SPVvrwjZfd7nKfRZI2ByIAAAAAAAAAaJyxz2csU4+NePoqELO7OObZvZWNcyqf9Z9YbXl2W1l+2l40KfoiSbXUp5Qo86NMq7H+1XqkDIigAAAAAAAEJnbsldcKRhyOyqWOyO/WucK9lG6qAAAAAAAAAAAAAAAAAAAAAzcE65ocWHqR6t9eEbL7vc5T6LJGwORAAAAAAAAADn/ACzS0wGjDxra/CEv+SDn9SObafZSP+TXP+v5hteVHrle1/09P0RJNns6eUKPaXfLv/1V6ylTKhAAAAAAAAEJnbsldcKRhyOyqWOyO/WucK9lG6qAAAAAAAAAAAAAAAAAAAAAzcE65ocWHqR6t9eEbL7vc5T6LJGwORAAAAAAAAADU+ULLd9mWzpULCpTjsTcnttru0WmkX5kXJs1XYiKV5sPaVnBuV13YmdY03afmYT2BWdTD8Fo2Vdpyp04wbXRqkk9Ny3Ge3TNNERPgrMy9TeyK7lPCqZn6yzj2jAAAAAAAAEJnbsldcKRhyOyqWOyO/WucK9lG6qAAAAAAAAAAAAAAAAAAAAAzcE65ocWHqR6t9eEbL7vc5T6LJGwORAAAAAAAAAAAAAAAAAAAAAITO3ZK64UjDkdlUsdkd+tc4V7KN1UAAAAAAAAAAP/2Q=="/>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28" name="Rectangle 27"/>
          <p:cNvSpPr/>
          <p:nvPr/>
        </p:nvSpPr>
        <p:spPr>
          <a:xfrm>
            <a:off x="178718" y="3248043"/>
            <a:ext cx="2057400" cy="831304"/>
          </a:xfrm>
          <a:prstGeom prst="rect">
            <a:avLst/>
          </a:prstGeom>
          <a:solidFill>
            <a:schemeClr val="accent4">
              <a:lumMod val="20000"/>
              <a:lumOff val="8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pPr lvl="0" algn="just" defTabSz="457200" fontAlgn="base">
              <a:spcBef>
                <a:spcPct val="0"/>
              </a:spcBef>
              <a:spcAft>
                <a:spcPct val="0"/>
              </a:spcAft>
              <a:defRPr/>
            </a:pPr>
            <a:r>
              <a:rPr lang="en-GB" sz="1000" dirty="0">
                <a:solidFill>
                  <a:schemeClr val="tx1"/>
                </a:solidFill>
                <a:latin typeface="Twinkl Cursive Looped" panose="02000000000000000000" pitchFamily="2" charset="0"/>
              </a:rPr>
              <a:t>In Science, we will be looking at forces. We will be imagining we are theme park designers.</a:t>
            </a:r>
          </a:p>
        </p:txBody>
      </p:sp>
      <p:sp>
        <p:nvSpPr>
          <p:cNvPr id="29" name="Snip Diagonal Corner Rectangle 21"/>
          <p:cNvSpPr>
            <a:spLocks noChangeArrowheads="1"/>
          </p:cNvSpPr>
          <p:nvPr/>
        </p:nvSpPr>
        <p:spPr bwMode="auto">
          <a:xfrm>
            <a:off x="6885601" y="2642411"/>
            <a:ext cx="2055812" cy="252413"/>
          </a:xfrm>
          <a:custGeom>
            <a:avLst/>
            <a:gdLst>
              <a:gd name="T0" fmla="*/ 2055812 w 2055812"/>
              <a:gd name="T1" fmla="*/ 126207 h 252947"/>
              <a:gd name="T2" fmla="*/ 1027906 w 2055812"/>
              <a:gd name="T3" fmla="*/ 252413 h 252947"/>
              <a:gd name="T4" fmla="*/ 0 w 2055812"/>
              <a:gd name="T5" fmla="*/ 126207 h 252947"/>
              <a:gd name="T6" fmla="*/ 1027906 w 2055812"/>
              <a:gd name="T7" fmla="*/ 0 h 252947"/>
              <a:gd name="T8" fmla="*/ 0 60000 65536"/>
              <a:gd name="T9" fmla="*/ 5898240 60000 65536"/>
              <a:gd name="T10" fmla="*/ 11796480 60000 65536"/>
              <a:gd name="T11" fmla="*/ 17694720 60000 65536"/>
              <a:gd name="T12" fmla="*/ 21079 w 2055812"/>
              <a:gd name="T13" fmla="*/ 21078 h 252947"/>
              <a:gd name="T14" fmla="*/ 2034733 w 2055812"/>
              <a:gd name="T15" fmla="*/ 231869 h 252947"/>
            </a:gdLst>
            <a:ahLst/>
            <a:cxnLst>
              <a:cxn ang="T8">
                <a:pos x="T0" y="T1"/>
              </a:cxn>
              <a:cxn ang="T9">
                <a:pos x="T2" y="T3"/>
              </a:cxn>
              <a:cxn ang="T10">
                <a:pos x="T4" y="T5"/>
              </a:cxn>
              <a:cxn ang="T11">
                <a:pos x="T6" y="T7"/>
              </a:cxn>
            </a:cxnLst>
            <a:rect l="T12" t="T13" r="T14" b="T15"/>
            <a:pathLst>
              <a:path w="2055812" h="252947">
                <a:moveTo>
                  <a:pt x="0" y="0"/>
                </a:moveTo>
                <a:lnTo>
                  <a:pt x="2013653" y="0"/>
                </a:lnTo>
                <a:lnTo>
                  <a:pt x="2055812" y="42159"/>
                </a:lnTo>
                <a:lnTo>
                  <a:pt x="2055812" y="252947"/>
                </a:lnTo>
                <a:lnTo>
                  <a:pt x="42159" y="252947"/>
                </a:lnTo>
                <a:lnTo>
                  <a:pt x="0" y="210788"/>
                </a:lnTo>
                <a:lnTo>
                  <a:pt x="0" y="0"/>
                </a:lnTo>
                <a:close/>
              </a:path>
            </a:pathLst>
          </a:custGeom>
          <a:solidFill>
            <a:srgbClr val="A237FF"/>
          </a:solidFill>
          <a:ln>
            <a:noFill/>
          </a:ln>
          <a:effectLst>
            <a:outerShdw blurRad="63500" dist="23000" dir="5400000" rotWithShape="0">
              <a:srgbClr val="000000">
                <a:alpha val="34998"/>
              </a:srgbClr>
            </a:outerShdw>
          </a:effectLst>
        </p:spPr>
        <p:txBody>
          <a:bodyPr tIns="0" anchor="ctr"/>
          <a:lstStyle/>
          <a:p>
            <a:pPr algn="ctr" defTabSz="457200" fontAlgn="auto">
              <a:spcBef>
                <a:spcPts val="0"/>
              </a:spcBef>
              <a:spcAft>
                <a:spcPts val="0"/>
              </a:spcAft>
              <a:defRPr/>
            </a:pPr>
            <a:r>
              <a:rPr lang="en-GB" sz="1200" dirty="0">
                <a:solidFill>
                  <a:schemeClr val="lt1"/>
                </a:solidFill>
                <a:latin typeface="Twinkl Cursive Looped" panose="02000000000000000000" pitchFamily="2" charset="0"/>
              </a:rPr>
              <a:t>Art/D&amp;T</a:t>
            </a:r>
          </a:p>
        </p:txBody>
      </p:sp>
      <p:sp>
        <p:nvSpPr>
          <p:cNvPr id="30" name="Rectangle 29"/>
          <p:cNvSpPr/>
          <p:nvPr/>
        </p:nvSpPr>
        <p:spPr>
          <a:xfrm>
            <a:off x="6874378" y="2893613"/>
            <a:ext cx="2057400" cy="1068332"/>
          </a:xfrm>
          <a:prstGeom prst="rect">
            <a:avLst/>
          </a:prstGeom>
          <a:solidFill>
            <a:schemeClr val="accent4">
              <a:lumMod val="20000"/>
              <a:lumOff val="80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a:defRPr/>
            </a:pPr>
            <a:r>
              <a:rPr lang="en-GB" sz="1050" dirty="0">
                <a:solidFill>
                  <a:schemeClr val="tx1"/>
                </a:solidFill>
                <a:latin typeface="Twinkl Cursive Looped" panose="02000000000000000000" pitchFamily="2" charset="0"/>
                <a:ea typeface="ＭＳ Ｐゴシック" pitchFamily="34" charset="-128"/>
              </a:rPr>
              <a:t>We will be exploring food and culture and seasonality and mixed media of land and </a:t>
            </a:r>
            <a:r>
              <a:rPr lang="en-GB" sz="1050">
                <a:solidFill>
                  <a:schemeClr val="tx1"/>
                </a:solidFill>
                <a:latin typeface="Twinkl Cursive Looped" panose="02000000000000000000" pitchFamily="2" charset="0"/>
                <a:ea typeface="ＭＳ Ｐゴシック" pitchFamily="34" charset="-128"/>
              </a:rPr>
              <a:t>city landscapes</a:t>
            </a:r>
            <a:r>
              <a:rPr lang="en-US" sz="1050">
                <a:solidFill>
                  <a:schemeClr val="tx1"/>
                </a:solidFill>
                <a:latin typeface="Twinkl Cursive Looped" panose="02000000000000000000" pitchFamily="2" charset="0"/>
              </a:rPr>
              <a:t>.</a:t>
            </a:r>
            <a:endParaRPr lang="en-GB" sz="1100" dirty="0">
              <a:solidFill>
                <a:schemeClr val="tx1"/>
              </a:solidFill>
              <a:latin typeface="Twinkl Cursive Looped" panose="02000000000000000000" pitchFamily="2" charset="0"/>
              <a:ea typeface="ＭＳ Ｐゴシック" pitchFamily="34" charset="-128"/>
            </a:endParaRPr>
          </a:p>
        </p:txBody>
      </p:sp>
      <p:sp>
        <p:nvSpPr>
          <p:cNvPr id="31" name="Snip Diagonal Corner Rectangle 18"/>
          <p:cNvSpPr>
            <a:spLocks noChangeArrowheads="1"/>
          </p:cNvSpPr>
          <p:nvPr/>
        </p:nvSpPr>
        <p:spPr bwMode="auto">
          <a:xfrm>
            <a:off x="196295" y="5633151"/>
            <a:ext cx="2055813" cy="355600"/>
          </a:xfrm>
          <a:custGeom>
            <a:avLst/>
            <a:gdLst>
              <a:gd name="T0" fmla="*/ 2055813 w 2055812"/>
              <a:gd name="T1" fmla="*/ 177801 h 252947"/>
              <a:gd name="T2" fmla="*/ 1027907 w 2055812"/>
              <a:gd name="T3" fmla="*/ 355600 h 252947"/>
              <a:gd name="T4" fmla="*/ 0 w 2055812"/>
              <a:gd name="T5" fmla="*/ 177801 h 252947"/>
              <a:gd name="T6" fmla="*/ 1027907 w 2055812"/>
              <a:gd name="T7" fmla="*/ 0 h 252947"/>
              <a:gd name="T8" fmla="*/ 0 60000 65536"/>
              <a:gd name="T9" fmla="*/ 5898240 60000 65536"/>
              <a:gd name="T10" fmla="*/ 11796480 60000 65536"/>
              <a:gd name="T11" fmla="*/ 17694720 60000 65536"/>
              <a:gd name="T12" fmla="*/ 21079 w 2055812"/>
              <a:gd name="T13" fmla="*/ 21079 h 252947"/>
              <a:gd name="T14" fmla="*/ 2034733 w 2055812"/>
              <a:gd name="T15" fmla="*/ 231868 h 252947"/>
            </a:gdLst>
            <a:ahLst/>
            <a:cxnLst>
              <a:cxn ang="T8">
                <a:pos x="T0" y="T1"/>
              </a:cxn>
              <a:cxn ang="T9">
                <a:pos x="T2" y="T3"/>
              </a:cxn>
              <a:cxn ang="T10">
                <a:pos x="T4" y="T5"/>
              </a:cxn>
              <a:cxn ang="T11">
                <a:pos x="T6" y="T7"/>
              </a:cxn>
            </a:cxnLst>
            <a:rect l="T12" t="T13" r="T14" b="T15"/>
            <a:pathLst>
              <a:path w="2055812" h="252947">
                <a:moveTo>
                  <a:pt x="0" y="0"/>
                </a:moveTo>
                <a:lnTo>
                  <a:pt x="2013653" y="0"/>
                </a:lnTo>
                <a:lnTo>
                  <a:pt x="2055812" y="42159"/>
                </a:lnTo>
                <a:lnTo>
                  <a:pt x="2055812" y="252947"/>
                </a:lnTo>
                <a:lnTo>
                  <a:pt x="42159" y="252947"/>
                </a:lnTo>
                <a:lnTo>
                  <a:pt x="0" y="210788"/>
                </a:lnTo>
                <a:lnTo>
                  <a:pt x="0" y="0"/>
                </a:lnTo>
                <a:close/>
              </a:path>
            </a:pathLst>
          </a:custGeom>
          <a:solidFill>
            <a:srgbClr val="BCFF31"/>
          </a:solidFill>
          <a:ln>
            <a:noFill/>
          </a:ln>
          <a:effectLst>
            <a:outerShdw blurRad="63500" dist="23000" dir="5400000" rotWithShape="0">
              <a:srgbClr val="000000">
                <a:alpha val="34998"/>
              </a:srgbClr>
            </a:outerShdw>
          </a:effectLst>
        </p:spPr>
        <p:txBody>
          <a:bodyPr tIns="0" anchor="ctr"/>
          <a:lstStyle/>
          <a:p>
            <a:pPr algn="ctr" defTabSz="457200">
              <a:defRPr/>
            </a:pPr>
            <a:r>
              <a:rPr lang="en-GB" sz="1200" dirty="0">
                <a:latin typeface="Twinkl Cursive Looped" panose="02000000000000000000" pitchFamily="2" charset="0"/>
              </a:rPr>
              <a:t>Music</a:t>
            </a:r>
          </a:p>
        </p:txBody>
      </p:sp>
      <p:sp>
        <p:nvSpPr>
          <p:cNvPr id="32" name="Rectangle 31"/>
          <p:cNvSpPr/>
          <p:nvPr/>
        </p:nvSpPr>
        <p:spPr>
          <a:xfrm>
            <a:off x="202124" y="6021146"/>
            <a:ext cx="2057400" cy="408953"/>
          </a:xfrm>
          <a:prstGeom prst="rect">
            <a:avLst/>
          </a:prstGeom>
          <a:solidFill>
            <a:schemeClr val="accent4">
              <a:lumMod val="20000"/>
              <a:lumOff val="80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just"/>
            <a:r>
              <a:rPr lang="en-GB" sz="1000" dirty="0">
                <a:solidFill>
                  <a:schemeClr val="tx1"/>
                </a:solidFill>
                <a:latin typeface="Twinkl Cursive Looped" panose="02000000000000000000" pitchFamily="2" charset="0"/>
              </a:rPr>
              <a:t>In Music we will be looking at ‘Performance Poetry’.</a:t>
            </a:r>
          </a:p>
        </p:txBody>
      </p:sp>
      <p:sp>
        <p:nvSpPr>
          <p:cNvPr id="33" name="Rectangle 4">
            <a:extLst>
              <a:ext uri="{FF2B5EF4-FFF2-40B4-BE49-F238E27FC236}">
                <a16:creationId xmlns:a16="http://schemas.microsoft.com/office/drawing/2014/main" id="{F588CE23-D300-4B73-8426-C4C127434899}"/>
              </a:ext>
            </a:extLst>
          </p:cNvPr>
          <p:cNvSpPr>
            <a:spLocks noChangeArrowheads="1"/>
          </p:cNvSpPr>
          <p:nvPr/>
        </p:nvSpPr>
        <p:spPr bwMode="auto">
          <a:xfrm>
            <a:off x="1208405" y="182377"/>
            <a:ext cx="7723663"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spcBef>
                <a:spcPct val="50000"/>
              </a:spcBef>
            </a:pPr>
            <a:r>
              <a:rPr lang="en-GB" dirty="0" err="1">
                <a:latin typeface="Twinkl Cursive Looped" panose="02000000000000000000" pitchFamily="2" charset="0"/>
              </a:rPr>
              <a:t>Bridgemere</a:t>
            </a:r>
            <a:r>
              <a:rPr lang="en-GB" dirty="0">
                <a:latin typeface="Twinkl Cursive Looped" panose="02000000000000000000" pitchFamily="2" charset="0"/>
              </a:rPr>
              <a:t> CE Primary School       Year Group: Y5/6     Term: Spring Term</a:t>
            </a:r>
          </a:p>
        </p:txBody>
      </p:sp>
      <p:sp>
        <p:nvSpPr>
          <p:cNvPr id="34" name="Rectangle 33"/>
          <p:cNvSpPr/>
          <p:nvPr/>
        </p:nvSpPr>
        <p:spPr>
          <a:xfrm>
            <a:off x="6890305" y="5529839"/>
            <a:ext cx="2057400" cy="944052"/>
          </a:xfrm>
          <a:prstGeom prst="rect">
            <a:avLst/>
          </a:prstGeom>
          <a:solidFill>
            <a:schemeClr val="accent4">
              <a:lumMod val="20000"/>
              <a:lumOff val="8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pPr algn="just" defTabSz="457200">
              <a:defRPr/>
            </a:pPr>
            <a:r>
              <a:rPr lang="en-GB" sz="1000" dirty="0">
                <a:solidFill>
                  <a:schemeClr val="tx1"/>
                </a:solidFill>
                <a:latin typeface="Twinkl Cursive Looped" panose="02000000000000000000" pitchFamily="2" charset="0"/>
                <a:ea typeface="ＭＳ Ｐゴシック" pitchFamily="34" charset="-128"/>
              </a:rPr>
              <a:t>Our R.E topic this term is looking at Christian Community and Resurrection</a:t>
            </a:r>
          </a:p>
        </p:txBody>
      </p:sp>
      <p:sp>
        <p:nvSpPr>
          <p:cNvPr id="4" name="Rectangle 3"/>
          <p:cNvSpPr/>
          <p:nvPr/>
        </p:nvSpPr>
        <p:spPr>
          <a:xfrm>
            <a:off x="2500846" y="5788696"/>
            <a:ext cx="2043293" cy="553998"/>
          </a:xfrm>
          <a:prstGeom prst="rect">
            <a:avLst/>
          </a:prstGeom>
        </p:spPr>
        <p:txBody>
          <a:bodyPr wrap="square">
            <a:spAutoFit/>
          </a:bodyPr>
          <a:lstStyle/>
          <a:p>
            <a:pPr algn="just"/>
            <a:r>
              <a:rPr lang="en-GB" sz="1000" dirty="0">
                <a:latin typeface="Twinkl Cursive Looped" panose="02000000000000000000" pitchFamily="2" charset="0"/>
              </a:rPr>
              <a:t>In PE, we will take part in</a:t>
            </a:r>
          </a:p>
          <a:p>
            <a:pPr algn="just"/>
            <a:endParaRPr lang="en-GB" sz="1000" dirty="0">
              <a:latin typeface="Twinkl Cursive Looped" panose="02000000000000000000" pitchFamily="2" charset="0"/>
            </a:endParaRPr>
          </a:p>
          <a:p>
            <a:pPr algn="just"/>
            <a:r>
              <a:rPr lang="en-GB" sz="1000" dirty="0">
                <a:latin typeface="Twinkl Cursive Looped" panose="02000000000000000000" pitchFamily="2" charset="0"/>
              </a:rPr>
              <a:t>Dance and Gymnastics</a:t>
            </a:r>
          </a:p>
        </p:txBody>
      </p:sp>
      <p:sp>
        <p:nvSpPr>
          <p:cNvPr id="14" name="Snip Diagonal Corner Rectangle 18"/>
          <p:cNvSpPr>
            <a:spLocks noChangeArrowheads="1"/>
          </p:cNvSpPr>
          <p:nvPr/>
        </p:nvSpPr>
        <p:spPr bwMode="auto">
          <a:xfrm>
            <a:off x="2415634" y="5633151"/>
            <a:ext cx="2055813" cy="355600"/>
          </a:xfrm>
          <a:custGeom>
            <a:avLst/>
            <a:gdLst>
              <a:gd name="T0" fmla="*/ 2055813 w 2055812"/>
              <a:gd name="T1" fmla="*/ 177801 h 252947"/>
              <a:gd name="T2" fmla="*/ 1027907 w 2055812"/>
              <a:gd name="T3" fmla="*/ 355600 h 252947"/>
              <a:gd name="T4" fmla="*/ 0 w 2055812"/>
              <a:gd name="T5" fmla="*/ 177801 h 252947"/>
              <a:gd name="T6" fmla="*/ 1027907 w 2055812"/>
              <a:gd name="T7" fmla="*/ 0 h 252947"/>
              <a:gd name="T8" fmla="*/ 0 60000 65536"/>
              <a:gd name="T9" fmla="*/ 5898240 60000 65536"/>
              <a:gd name="T10" fmla="*/ 11796480 60000 65536"/>
              <a:gd name="T11" fmla="*/ 17694720 60000 65536"/>
              <a:gd name="T12" fmla="*/ 21079 w 2055812"/>
              <a:gd name="T13" fmla="*/ 21079 h 252947"/>
              <a:gd name="T14" fmla="*/ 2034733 w 2055812"/>
              <a:gd name="T15" fmla="*/ 231868 h 252947"/>
            </a:gdLst>
            <a:ahLst/>
            <a:cxnLst>
              <a:cxn ang="T8">
                <a:pos x="T0" y="T1"/>
              </a:cxn>
              <a:cxn ang="T9">
                <a:pos x="T2" y="T3"/>
              </a:cxn>
              <a:cxn ang="T10">
                <a:pos x="T4" y="T5"/>
              </a:cxn>
              <a:cxn ang="T11">
                <a:pos x="T6" y="T7"/>
              </a:cxn>
            </a:cxnLst>
            <a:rect l="T12" t="T13" r="T14" b="T15"/>
            <a:pathLst>
              <a:path w="2055812" h="252947">
                <a:moveTo>
                  <a:pt x="0" y="0"/>
                </a:moveTo>
                <a:lnTo>
                  <a:pt x="2013653" y="0"/>
                </a:lnTo>
                <a:lnTo>
                  <a:pt x="2055812" y="42159"/>
                </a:lnTo>
                <a:lnTo>
                  <a:pt x="2055812" y="252947"/>
                </a:lnTo>
                <a:lnTo>
                  <a:pt x="42159" y="252947"/>
                </a:lnTo>
                <a:lnTo>
                  <a:pt x="0" y="210788"/>
                </a:lnTo>
                <a:lnTo>
                  <a:pt x="0" y="0"/>
                </a:lnTo>
                <a:close/>
              </a:path>
            </a:pathLst>
          </a:custGeom>
          <a:solidFill>
            <a:srgbClr val="FF6600"/>
          </a:solidFill>
          <a:ln>
            <a:noFill/>
          </a:ln>
          <a:effectLst>
            <a:outerShdw blurRad="63500" dist="23000" dir="5400000" rotWithShape="0">
              <a:srgbClr val="000000">
                <a:alpha val="34998"/>
              </a:srgbClr>
            </a:outerShdw>
          </a:effectLst>
          <a:extLst>
            <a:ext uri="{91240B29-F687-4F45-9708-019B960494DF}">
              <a14:hiddenLine xmlns:a14="http://schemas.microsoft.com/office/drawing/2010/main" w="9525">
                <a:solidFill>
                  <a:srgbClr val="000000"/>
                </a:solidFill>
                <a:miter lim="800000"/>
                <a:headEnd/>
                <a:tailEnd/>
              </a14:hiddenLine>
            </a:ext>
          </a:extLst>
        </p:spPr>
        <p:txBody>
          <a:bodyPr tIns="0" anchor="ctr"/>
          <a:lstStyle/>
          <a:p>
            <a:pPr algn="ctr" defTabSz="457200">
              <a:defRPr/>
            </a:pPr>
            <a:r>
              <a:rPr lang="en-GB" sz="1200" dirty="0">
                <a:solidFill>
                  <a:srgbClr val="FFFFFF"/>
                </a:solidFill>
                <a:latin typeface="Twinkl Cursive Looped" panose="02000000000000000000" pitchFamily="2" charset="0"/>
              </a:rPr>
              <a:t>P.E</a:t>
            </a:r>
          </a:p>
        </p:txBody>
      </p:sp>
      <p:sp>
        <p:nvSpPr>
          <p:cNvPr id="27" name="Snip Diagonal Corner Rectangle 15"/>
          <p:cNvSpPr>
            <a:spLocks noChangeArrowheads="1"/>
          </p:cNvSpPr>
          <p:nvPr/>
        </p:nvSpPr>
        <p:spPr bwMode="auto">
          <a:xfrm>
            <a:off x="179512" y="2996952"/>
            <a:ext cx="2055812" cy="287337"/>
          </a:xfrm>
          <a:custGeom>
            <a:avLst/>
            <a:gdLst>
              <a:gd name="T0" fmla="*/ 2055812 w 2055812"/>
              <a:gd name="T1" fmla="*/ 143669 h 252947"/>
              <a:gd name="T2" fmla="*/ 1027906 w 2055812"/>
              <a:gd name="T3" fmla="*/ 287337 h 252947"/>
              <a:gd name="T4" fmla="*/ 0 w 2055812"/>
              <a:gd name="T5" fmla="*/ 143669 h 252947"/>
              <a:gd name="T6" fmla="*/ 1027906 w 2055812"/>
              <a:gd name="T7" fmla="*/ 0 h 252947"/>
              <a:gd name="T8" fmla="*/ 0 60000 65536"/>
              <a:gd name="T9" fmla="*/ 5898240 60000 65536"/>
              <a:gd name="T10" fmla="*/ 11796480 60000 65536"/>
              <a:gd name="T11" fmla="*/ 17694720 60000 65536"/>
              <a:gd name="T12" fmla="*/ 21079 w 2055812"/>
              <a:gd name="T13" fmla="*/ 21079 h 252947"/>
              <a:gd name="T14" fmla="*/ 2034733 w 2055812"/>
              <a:gd name="T15" fmla="*/ 231868 h 252947"/>
            </a:gdLst>
            <a:ahLst/>
            <a:cxnLst>
              <a:cxn ang="T8">
                <a:pos x="T0" y="T1"/>
              </a:cxn>
              <a:cxn ang="T9">
                <a:pos x="T2" y="T3"/>
              </a:cxn>
              <a:cxn ang="T10">
                <a:pos x="T4" y="T5"/>
              </a:cxn>
              <a:cxn ang="T11">
                <a:pos x="T6" y="T7"/>
              </a:cxn>
            </a:cxnLst>
            <a:rect l="T12" t="T13" r="T14" b="T15"/>
            <a:pathLst>
              <a:path w="2055812" h="252947">
                <a:moveTo>
                  <a:pt x="0" y="0"/>
                </a:moveTo>
                <a:lnTo>
                  <a:pt x="2013653" y="0"/>
                </a:lnTo>
                <a:lnTo>
                  <a:pt x="2055812" y="42159"/>
                </a:lnTo>
                <a:lnTo>
                  <a:pt x="2055812" y="252947"/>
                </a:lnTo>
                <a:lnTo>
                  <a:pt x="42159" y="252947"/>
                </a:lnTo>
                <a:lnTo>
                  <a:pt x="0" y="210788"/>
                </a:lnTo>
                <a:lnTo>
                  <a:pt x="0" y="0"/>
                </a:lnTo>
                <a:close/>
              </a:path>
            </a:pathLst>
          </a:custGeom>
          <a:solidFill>
            <a:srgbClr val="008000"/>
          </a:solidFill>
          <a:ln>
            <a:noFill/>
          </a:ln>
          <a:effectLst>
            <a:outerShdw blurRad="63500" dist="23000" dir="5400000" rotWithShape="0">
              <a:srgbClr val="000000">
                <a:alpha val="34998"/>
              </a:srgbClr>
            </a:outerShdw>
          </a:effectLst>
          <a:extLst>
            <a:ext uri="{91240B29-F687-4F45-9708-019B960494DF}">
              <a14:hiddenLine xmlns:a14="http://schemas.microsoft.com/office/drawing/2010/main" w="9525">
                <a:solidFill>
                  <a:srgbClr val="000000"/>
                </a:solidFill>
                <a:miter lim="800000"/>
                <a:headEnd/>
                <a:tailEnd/>
              </a14:hiddenLine>
            </a:ext>
          </a:extLst>
        </p:spPr>
        <p:txBody>
          <a:bodyPr tIns="0" anchor="ctr"/>
          <a:lstStyle/>
          <a:p>
            <a:pPr algn="ctr" defTabSz="457200" fontAlgn="auto">
              <a:spcBef>
                <a:spcPts val="0"/>
              </a:spcBef>
              <a:spcAft>
                <a:spcPts val="0"/>
              </a:spcAft>
              <a:defRPr/>
            </a:pPr>
            <a:r>
              <a:rPr lang="en-GB" sz="1200" dirty="0">
                <a:solidFill>
                  <a:schemeClr val="lt1"/>
                </a:solidFill>
                <a:latin typeface="Twinkl Cursive Looped" panose="02000000000000000000" pitchFamily="2" charset="0"/>
              </a:rPr>
              <a:t>Science</a:t>
            </a:r>
          </a:p>
        </p:txBody>
      </p:sp>
      <p:sp>
        <p:nvSpPr>
          <p:cNvPr id="37" name="Snip Diagonal Corner Rectangle 18">
            <a:extLst>
              <a:ext uri="{FF2B5EF4-FFF2-40B4-BE49-F238E27FC236}">
                <a16:creationId xmlns:a16="http://schemas.microsoft.com/office/drawing/2014/main" id="{EA8629E5-EE1A-41C5-A3C8-87FB2A46D01F}"/>
              </a:ext>
            </a:extLst>
          </p:cNvPr>
          <p:cNvSpPr>
            <a:spLocks noChangeArrowheads="1"/>
          </p:cNvSpPr>
          <p:nvPr/>
        </p:nvSpPr>
        <p:spPr bwMode="auto">
          <a:xfrm>
            <a:off x="6885601" y="4056110"/>
            <a:ext cx="2037798" cy="288034"/>
          </a:xfrm>
          <a:custGeom>
            <a:avLst/>
            <a:gdLst>
              <a:gd name="T0" fmla="*/ 2055813 w 2055812"/>
              <a:gd name="T1" fmla="*/ 177801 h 252947"/>
              <a:gd name="T2" fmla="*/ 1027907 w 2055812"/>
              <a:gd name="T3" fmla="*/ 355600 h 252947"/>
              <a:gd name="T4" fmla="*/ 0 w 2055812"/>
              <a:gd name="T5" fmla="*/ 177801 h 252947"/>
              <a:gd name="T6" fmla="*/ 1027907 w 2055812"/>
              <a:gd name="T7" fmla="*/ 0 h 252947"/>
              <a:gd name="T8" fmla="*/ 0 60000 65536"/>
              <a:gd name="T9" fmla="*/ 5898240 60000 65536"/>
              <a:gd name="T10" fmla="*/ 11796480 60000 65536"/>
              <a:gd name="T11" fmla="*/ 17694720 60000 65536"/>
              <a:gd name="T12" fmla="*/ 21079 w 2055812"/>
              <a:gd name="T13" fmla="*/ 21079 h 252947"/>
              <a:gd name="T14" fmla="*/ 2034733 w 2055812"/>
              <a:gd name="T15" fmla="*/ 231868 h 252947"/>
            </a:gdLst>
            <a:ahLst/>
            <a:cxnLst>
              <a:cxn ang="T8">
                <a:pos x="T0" y="T1"/>
              </a:cxn>
              <a:cxn ang="T9">
                <a:pos x="T2" y="T3"/>
              </a:cxn>
              <a:cxn ang="T10">
                <a:pos x="T4" y="T5"/>
              </a:cxn>
              <a:cxn ang="T11">
                <a:pos x="T6" y="T7"/>
              </a:cxn>
            </a:cxnLst>
            <a:rect l="T12" t="T13" r="T14" b="T15"/>
            <a:pathLst>
              <a:path w="2055812" h="252947">
                <a:moveTo>
                  <a:pt x="0" y="0"/>
                </a:moveTo>
                <a:lnTo>
                  <a:pt x="2013653" y="0"/>
                </a:lnTo>
                <a:lnTo>
                  <a:pt x="2055812" y="42159"/>
                </a:lnTo>
                <a:lnTo>
                  <a:pt x="2055812" y="252947"/>
                </a:lnTo>
                <a:lnTo>
                  <a:pt x="42159" y="252947"/>
                </a:lnTo>
                <a:lnTo>
                  <a:pt x="0" y="210788"/>
                </a:lnTo>
                <a:lnTo>
                  <a:pt x="0" y="0"/>
                </a:lnTo>
                <a:close/>
              </a:path>
            </a:pathLst>
          </a:custGeom>
          <a:solidFill>
            <a:srgbClr val="FFCCFF"/>
          </a:solidFill>
          <a:ln>
            <a:noFill/>
          </a:ln>
          <a:effectLst>
            <a:outerShdw blurRad="63500" dist="23000" dir="5400000" rotWithShape="0">
              <a:srgbClr val="000000">
                <a:alpha val="34998"/>
              </a:srgbClr>
            </a:outerShdw>
          </a:effectLst>
          <a:extLst/>
        </p:spPr>
        <p:txBody>
          <a:bodyPr tIns="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defTabSz="457200">
              <a:defRPr/>
            </a:pPr>
            <a:r>
              <a:rPr lang="en-GB" sz="1200" dirty="0">
                <a:latin typeface="Twinkl Cursive Looped" panose="02000000000000000000" pitchFamily="2" charset="0"/>
              </a:rPr>
              <a:t>MFL</a:t>
            </a:r>
          </a:p>
        </p:txBody>
      </p:sp>
      <p:sp>
        <p:nvSpPr>
          <p:cNvPr id="38" name="Rectangle 37">
            <a:extLst>
              <a:ext uri="{FF2B5EF4-FFF2-40B4-BE49-F238E27FC236}">
                <a16:creationId xmlns:a16="http://schemas.microsoft.com/office/drawing/2014/main" id="{D2777356-8870-4A70-8DDF-A0604A0B086D}"/>
              </a:ext>
            </a:extLst>
          </p:cNvPr>
          <p:cNvSpPr/>
          <p:nvPr/>
        </p:nvSpPr>
        <p:spPr>
          <a:xfrm>
            <a:off x="6875934" y="4319480"/>
            <a:ext cx="2024350" cy="824878"/>
          </a:xfrm>
          <a:prstGeom prst="rect">
            <a:avLst/>
          </a:prstGeom>
          <a:solidFill>
            <a:schemeClr val="accent4">
              <a:lumMod val="20000"/>
              <a:lumOff val="8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defTabSz="457200">
              <a:defRPr/>
            </a:pPr>
            <a:r>
              <a:rPr lang="en-GB" sz="1000" dirty="0">
                <a:solidFill>
                  <a:schemeClr val="tx1"/>
                </a:solidFill>
                <a:latin typeface="Twinkl Cursive Looped" panose="02000000000000000000" pitchFamily="2" charset="0"/>
              </a:rPr>
              <a:t>In MFL we will be looking at using common phrases and questions, building up to being able to talk about going </a:t>
            </a:r>
            <a:r>
              <a:rPr lang="en-GB" sz="1000">
                <a:solidFill>
                  <a:schemeClr val="tx1"/>
                </a:solidFill>
                <a:latin typeface="Twinkl Cursive Looped" panose="02000000000000000000" pitchFamily="2" charset="0"/>
              </a:rPr>
              <a:t>on holiday.</a:t>
            </a:r>
            <a:endParaRPr lang="en-GB" sz="1000" dirty="0">
              <a:solidFill>
                <a:schemeClr val="tx1"/>
              </a:solidFill>
              <a:latin typeface="Twinkl Cursive Looped" panose="02000000000000000000" pitchFamily="2" charset="0"/>
            </a:endParaRPr>
          </a:p>
        </p:txBody>
      </p:sp>
      <p:pic>
        <p:nvPicPr>
          <p:cNvPr id="39" name="Picture 38">
            <a:extLst>
              <a:ext uri="{FF2B5EF4-FFF2-40B4-BE49-F238E27FC236}">
                <a16:creationId xmlns:a16="http://schemas.microsoft.com/office/drawing/2014/main" id="{D5537CD6-9F62-4A81-9AC5-C4EABC5CAEA7}"/>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07975" y="53474"/>
            <a:ext cx="900430" cy="873125"/>
          </a:xfrm>
          <a:prstGeom prst="rect">
            <a:avLst/>
          </a:prstGeom>
          <a:noFill/>
        </p:spPr>
      </p:pic>
      <p:pic>
        <p:nvPicPr>
          <p:cNvPr id="6" name="Picture 5">
            <a:extLst>
              <a:ext uri="{FF2B5EF4-FFF2-40B4-BE49-F238E27FC236}">
                <a16:creationId xmlns:a16="http://schemas.microsoft.com/office/drawing/2014/main" id="{0FE0E084-7910-418E-ADBE-DA94E78A0550}"/>
              </a:ext>
            </a:extLst>
          </p:cNvPr>
          <p:cNvPicPr>
            <a:picLocks noChangeAspect="1"/>
          </p:cNvPicPr>
          <p:nvPr/>
        </p:nvPicPr>
        <p:blipFill>
          <a:blip r:embed="rId4"/>
          <a:stretch>
            <a:fillRect/>
          </a:stretch>
        </p:blipFill>
        <p:spPr>
          <a:xfrm>
            <a:off x="2415634" y="1691685"/>
            <a:ext cx="4312731" cy="2395587"/>
          </a:xfrm>
          <a:prstGeom prst="rect">
            <a:avLst/>
          </a:prstGeom>
        </p:spPr>
      </p:pic>
    </p:spTree>
    <p:extLst>
      <p:ext uri="{BB962C8B-B14F-4D97-AF65-F5344CB8AC3E}">
        <p14:creationId xmlns:p14="http://schemas.microsoft.com/office/powerpoint/2010/main" val="343512949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2DE65B3936C7AA458C2C84487388C7F3" ma:contentTypeVersion="11" ma:contentTypeDescription="Create a new document." ma:contentTypeScope="" ma:versionID="99ccd1db690d6dbd57e9ddfb5322e916">
  <xsd:schema xmlns:xsd="http://www.w3.org/2001/XMLSchema" xmlns:xs="http://www.w3.org/2001/XMLSchema" xmlns:p="http://schemas.microsoft.com/office/2006/metadata/properties" xmlns:ns3="b4801086-57e1-4602-bf7c-e65889d3bbb6" targetNamespace="http://schemas.microsoft.com/office/2006/metadata/properties" ma:root="true" ma:fieldsID="7170069e54ee63b2b7110834f67bd779" ns3:_="">
    <xsd:import namespace="b4801086-57e1-4602-bf7c-e65889d3bbb6"/>
    <xsd:element name="properties">
      <xsd:complexType>
        <xsd:sequence>
          <xsd:element name="documentManagement">
            <xsd:complexType>
              <xsd:all>
                <xsd:element ref="ns3:MediaServiceMetadata" minOccurs="0"/>
                <xsd:element ref="ns3:MediaServiceFastMetadata" minOccurs="0"/>
                <xsd:element ref="ns3:MediaServiceAutoTags" minOccurs="0"/>
                <xsd:element ref="ns3:MediaServiceOCR" minOccurs="0"/>
                <xsd:element ref="ns3:MediaServiceGenerationTime" minOccurs="0"/>
                <xsd:element ref="ns3:MediaServiceEventHashCode" minOccurs="0"/>
                <xsd:element ref="ns3:MediaServiceObjectDetectorVersions" minOccurs="0"/>
                <xsd:element ref="ns3:_activity" minOccurs="0"/>
                <xsd:element ref="ns3:MediaServiceDateTaken" minOccurs="0"/>
                <xsd:element ref="ns3:MediaLengthInSeconds" minOccurs="0"/>
                <xsd:element ref="ns3:MediaServiceSystemTag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4801086-57e1-4602-bf7c-e65889d3bbb6"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ObjectDetectorVersions" ma:index="14" nillable="true" ma:displayName="MediaServiceObjectDetectorVersions" ma:hidden="true" ma:indexed="true" ma:internalName="MediaServiceObjectDetectorVersions" ma:readOnly="true">
      <xsd:simpleType>
        <xsd:restriction base="dms:Text"/>
      </xsd:simpleType>
    </xsd:element>
    <xsd:element name="_activity" ma:index="15" nillable="true" ma:displayName="_activity" ma:hidden="true" ma:internalName="_activity">
      <xsd:simpleType>
        <xsd:restriction base="dms:Note"/>
      </xsd:simpleType>
    </xsd:element>
    <xsd:element name="MediaServiceDateTaken" ma:index="16" nillable="true" ma:displayName="MediaServiceDateTaken" ma:hidden="true" ma:indexed="true" ma:internalName="MediaServiceDateTaken" ma:readOnly="true">
      <xsd:simpleType>
        <xsd:restriction base="dms:Text"/>
      </xsd:simpleType>
    </xsd:element>
    <xsd:element name="MediaLengthInSeconds" ma:index="17" nillable="true" ma:displayName="MediaLengthInSeconds" ma:hidden="true" ma:internalName="MediaLengthInSeconds" ma:readOnly="true">
      <xsd:simpleType>
        <xsd:restriction base="dms:Unknown"/>
      </xsd:simpleType>
    </xsd:element>
    <xsd:element name="MediaServiceSystemTags" ma:index="18" nillable="true" ma:displayName="MediaServiceSystemTags" ma:hidden="true" ma:internalName="MediaServiceSystemTags"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_activity xmlns="b4801086-57e1-4602-bf7c-e65889d3bbb6" xsi:nil="true"/>
  </documentManagement>
</p:properties>
</file>

<file path=customXml/itemProps1.xml><?xml version="1.0" encoding="utf-8"?>
<ds:datastoreItem xmlns:ds="http://schemas.openxmlformats.org/officeDocument/2006/customXml" ds:itemID="{74AB0F7B-08EC-409F-85ED-FF8598056A3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b4801086-57e1-4602-bf7c-e65889d3bbb6"/>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72960C75-017C-4E3C-BB59-D4C9F06DDAE1}">
  <ds:schemaRefs>
    <ds:schemaRef ds:uri="http://schemas.microsoft.com/sharepoint/v3/contenttype/forms"/>
  </ds:schemaRefs>
</ds:datastoreItem>
</file>

<file path=customXml/itemProps3.xml><?xml version="1.0" encoding="utf-8"?>
<ds:datastoreItem xmlns:ds="http://schemas.openxmlformats.org/officeDocument/2006/customXml" ds:itemID="{431F410A-CAD6-40ED-BA11-CD2FF227E107}">
  <ds:schemaRefs>
    <ds:schemaRef ds:uri="http://schemas.openxmlformats.org/package/2006/metadata/core-properties"/>
    <ds:schemaRef ds:uri="http://schemas.microsoft.com/office/2006/documentManagement/types"/>
    <ds:schemaRef ds:uri="http://purl.org/dc/elements/1.1/"/>
    <ds:schemaRef ds:uri="http://schemas.microsoft.com/office/2006/metadata/properties"/>
    <ds:schemaRef ds:uri="http://purl.org/dc/dcmitype/"/>
    <ds:schemaRef ds:uri="http://schemas.microsoft.com/office/infopath/2007/PartnerControls"/>
    <ds:schemaRef ds:uri="http://purl.org/dc/terms/"/>
    <ds:schemaRef ds:uri="b4801086-57e1-4602-bf7c-e65889d3bbb6"/>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otalTime>845</TotalTime>
  <Words>300</Words>
  <Application>Microsoft Office PowerPoint</Application>
  <PresentationFormat>On-screen Show (4:3)</PresentationFormat>
  <Paragraphs>33</Paragraphs>
  <Slides>1</Slides>
  <Notes>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vt:i4>
      </vt:variant>
    </vt:vector>
  </HeadingPairs>
  <TitlesOfParts>
    <vt:vector size="7" baseType="lpstr">
      <vt:lpstr>MS PGothic</vt:lpstr>
      <vt:lpstr>MS PGothic</vt:lpstr>
      <vt:lpstr>Arial</vt:lpstr>
      <vt:lpstr>Calibri</vt:lpstr>
      <vt:lpstr>Twinkl Cursive Looped</vt:lpstr>
      <vt:lpstr>Office Theme</vt:lpstr>
      <vt:lpstr>PowerPoint Presentation</vt:lpstr>
    </vt:vector>
  </TitlesOfParts>
  <Company>Your Company Name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Steve Torrie</dc:creator>
  <cp:lastModifiedBy>Daisy Slater</cp:lastModifiedBy>
  <cp:revision>83</cp:revision>
  <cp:lastPrinted>2019-11-11T12:24:28Z</cp:lastPrinted>
  <dcterms:created xsi:type="dcterms:W3CDTF">2014-01-12T15:09:39Z</dcterms:created>
  <dcterms:modified xsi:type="dcterms:W3CDTF">2023-12-13T14:30:10Z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0x0101002DE65B3936C7AA458C2C84487388C7F3</vt:lpwstr>
  </property>
</Properties>
</file>