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CA13"/>
    <a:srgbClr val="BCFF31"/>
    <a:srgbClr val="A237FF"/>
    <a:srgbClr val="26F3FF"/>
    <a:srgbClr val="E719C5"/>
    <a:srgbClr val="FFBA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41" autoAdjust="0"/>
    <p:restoredTop sz="79339" autoAdjust="0"/>
  </p:normalViewPr>
  <p:slideViewPr>
    <p:cSldViewPr>
      <p:cViewPr varScale="1">
        <p:scale>
          <a:sx n="86" d="100"/>
          <a:sy n="86" d="100"/>
        </p:scale>
        <p:origin x="1781" y="9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E4D4641-D7A4-4FF4-8BF5-114DD1F8B018}" type="datetimeFigureOut">
              <a:rPr lang="en-GB" smtClean="0"/>
              <a:t>27/03/2024</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912B4B3D-24EE-4EF3-AB3C-98DF283EFCD7}" type="slidenum">
              <a:rPr lang="en-GB" smtClean="0"/>
              <a:t>‹#›</a:t>
            </a:fld>
            <a:endParaRPr lang="en-GB"/>
          </a:p>
        </p:txBody>
      </p:sp>
    </p:spTree>
    <p:extLst>
      <p:ext uri="{BB962C8B-B14F-4D97-AF65-F5344CB8AC3E}">
        <p14:creationId xmlns:p14="http://schemas.microsoft.com/office/powerpoint/2010/main" val="3139633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12B4B3D-24EE-4EF3-AB3C-98DF283EFCD7}" type="slidenum">
              <a:rPr lang="en-GB" smtClean="0"/>
              <a:t>1</a:t>
            </a:fld>
            <a:endParaRPr lang="en-GB"/>
          </a:p>
        </p:txBody>
      </p:sp>
    </p:spTree>
    <p:extLst>
      <p:ext uri="{BB962C8B-B14F-4D97-AF65-F5344CB8AC3E}">
        <p14:creationId xmlns:p14="http://schemas.microsoft.com/office/powerpoint/2010/main" val="3688459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8D551B7-602C-458F-8773-7D9172BEB02D}" type="datetimeFigureOut">
              <a:rPr lang="en-US" smtClean="0"/>
              <a:pPr/>
              <a:t>3/27/2024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D551B7-602C-458F-8773-7D9172BEB02D}" type="datetimeFigureOut">
              <a:rPr lang="en-US" smtClean="0"/>
              <a:pPr/>
              <a:t>3/27/2024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D551B7-602C-458F-8773-7D9172BEB02D}" type="datetimeFigureOut">
              <a:rPr lang="en-US" smtClean="0"/>
              <a:pPr/>
              <a:t>3/27/2024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D551B7-602C-458F-8773-7D9172BEB02D}" type="datetimeFigureOut">
              <a:rPr lang="en-US" smtClean="0"/>
              <a:pPr/>
              <a:t>3/27/2024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D551B7-602C-458F-8773-7D9172BEB02D}" type="datetimeFigureOut">
              <a:rPr lang="en-US" smtClean="0"/>
              <a:pPr/>
              <a:t>3/27/2024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8D551B7-602C-458F-8773-7D9172BEB02D}" type="datetimeFigureOut">
              <a:rPr lang="en-US" smtClean="0"/>
              <a:pPr/>
              <a:t>3/27/2024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D551B7-602C-458F-8773-7D9172BEB02D}" type="datetimeFigureOut">
              <a:rPr lang="en-US" smtClean="0"/>
              <a:pPr/>
              <a:t>3/27/2024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D551B7-602C-458F-8773-7D9172BEB02D}" type="datetimeFigureOut">
              <a:rPr lang="en-US" smtClean="0"/>
              <a:pPr/>
              <a:t>3/27/2024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D551B7-602C-458F-8773-7D9172BEB02D}" type="datetimeFigureOut">
              <a:rPr lang="en-US" smtClean="0"/>
              <a:pPr/>
              <a:t>3/27/2024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D551B7-602C-458F-8773-7D9172BEB02D}" type="datetimeFigureOut">
              <a:rPr lang="en-US" smtClean="0"/>
              <a:pPr/>
              <a:t>3/27/2024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D551B7-602C-458F-8773-7D9172BEB02D}" type="datetimeFigureOut">
              <a:rPr lang="en-US" smtClean="0"/>
              <a:pPr/>
              <a:t>3/27/2024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F4F854-DE75-43E4-A2D6-09BF6C9AC63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D551B7-602C-458F-8773-7D9172BEB02D}" type="datetimeFigureOut">
              <a:rPr lang="en-US" smtClean="0"/>
              <a:pPr/>
              <a:t>3/27/2024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F4F854-DE75-43E4-A2D6-09BF6C9AC6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Single Corner Rectangle 25"/>
          <p:cNvSpPr>
            <a:spLocks noChangeArrowheads="1"/>
          </p:cNvSpPr>
          <p:nvPr/>
        </p:nvSpPr>
        <p:spPr bwMode="auto">
          <a:xfrm>
            <a:off x="2496033" y="869248"/>
            <a:ext cx="4175125" cy="1861356"/>
          </a:xfrm>
          <a:custGeom>
            <a:avLst/>
            <a:gdLst>
              <a:gd name="T0" fmla="*/ 2087563 w 2284412"/>
              <a:gd name="T1" fmla="*/ 0 h 355600"/>
              <a:gd name="T2" fmla="*/ 0 w 2284412"/>
              <a:gd name="T3" fmla="*/ 249237 h 355600"/>
              <a:gd name="T4" fmla="*/ 2087563 w 2284412"/>
              <a:gd name="T5" fmla="*/ 498475 h 355600"/>
              <a:gd name="T6" fmla="*/ 4175125 w 2284412"/>
              <a:gd name="T7" fmla="*/ 249237 h 355600"/>
              <a:gd name="T8" fmla="*/ 17694720 60000 65536"/>
              <a:gd name="T9" fmla="*/ 11796480 60000 65536"/>
              <a:gd name="T10" fmla="*/ 5898240 60000 65536"/>
              <a:gd name="T11" fmla="*/ 0 60000 65536"/>
              <a:gd name="T12" fmla="*/ 0 w 2284412"/>
              <a:gd name="T13" fmla="*/ 0 h 355600"/>
              <a:gd name="T14" fmla="*/ 2267053 w 2284412"/>
              <a:gd name="T15" fmla="*/ 355600 h 355600"/>
            </a:gdLst>
            <a:ahLst/>
            <a:cxnLst>
              <a:cxn ang="T8">
                <a:pos x="T0" y="T1"/>
              </a:cxn>
              <a:cxn ang="T9">
                <a:pos x="T2" y="T3"/>
              </a:cxn>
              <a:cxn ang="T10">
                <a:pos x="T4" y="T5"/>
              </a:cxn>
              <a:cxn ang="T11">
                <a:pos x="T6" y="T7"/>
              </a:cxn>
            </a:cxnLst>
            <a:rect l="T12" t="T13" r="T14" b="T15"/>
            <a:pathLst>
              <a:path w="2284412" h="355600">
                <a:moveTo>
                  <a:pt x="0" y="0"/>
                </a:moveTo>
                <a:lnTo>
                  <a:pt x="2225144" y="0"/>
                </a:lnTo>
                <a:lnTo>
                  <a:pt x="2225144" y="-1"/>
                </a:lnTo>
                <a:cubicBezTo>
                  <a:pt x="2257876" y="-1"/>
                  <a:pt x="2284412" y="26535"/>
                  <a:pt x="2284412" y="59268"/>
                </a:cubicBezTo>
                <a:lnTo>
                  <a:pt x="2284412" y="355600"/>
                </a:lnTo>
                <a:lnTo>
                  <a:pt x="0" y="355600"/>
                </a:lnTo>
                <a:lnTo>
                  <a:pt x="0" y="0"/>
                </a:lnTo>
                <a:close/>
              </a:path>
            </a:pathLst>
          </a:custGeom>
          <a:solidFill>
            <a:schemeClr val="accent6"/>
          </a:solidFill>
          <a:ln>
            <a:noFill/>
          </a:ln>
          <a:effectLst>
            <a:outerShdw blurRad="63500" dist="23000" dir="5400000" rotWithShape="0">
              <a:srgbClr val="000000">
                <a:alpha val="34998"/>
              </a:srgbClr>
            </a:outerShdw>
          </a:effectLst>
        </p:spPr>
        <p:txBody>
          <a:bodyPr anchor="ctr"/>
          <a:lstStyle/>
          <a:p>
            <a:pPr algn="ctr" defTabSz="457200">
              <a:defRPr/>
            </a:pPr>
            <a:r>
              <a:rPr lang="en-US" sz="2800" dirty="0"/>
              <a:t>Ready Steady Explore</a:t>
            </a:r>
            <a:r>
              <a:rPr lang="en-GB" sz="2800" dirty="0"/>
              <a:t>!</a:t>
            </a:r>
          </a:p>
          <a:p>
            <a:pPr algn="ctr" defTabSz="457200">
              <a:defRPr/>
            </a:pPr>
            <a:r>
              <a:rPr lang="en-GB" sz="1400" dirty="0"/>
              <a:t>This term, the children will be looking into the lives are famous explorers </a:t>
            </a:r>
            <a:r>
              <a:rPr lang="en-US" sz="1400" dirty="0"/>
              <a:t>from around the world. We will be examining the lives of Ernest Shackleton, Christopher Columbus, Ibn Battuta and Neil Armstrong as well as looking at different continents and counties that were discovered.</a:t>
            </a:r>
            <a:endParaRPr lang="en-GB" sz="1400" dirty="0"/>
          </a:p>
        </p:txBody>
      </p:sp>
      <p:sp>
        <p:nvSpPr>
          <p:cNvPr id="8" name="Rectangle 7"/>
          <p:cNvSpPr/>
          <p:nvPr/>
        </p:nvSpPr>
        <p:spPr bwMode="auto">
          <a:xfrm>
            <a:off x="191208" y="1249266"/>
            <a:ext cx="2117785" cy="1145940"/>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GB" dirty="0">
              <a:solidFill>
                <a:srgbClr val="FF0000"/>
              </a:solidFill>
            </a:endParaRPr>
          </a:p>
        </p:txBody>
      </p:sp>
      <p:sp>
        <p:nvSpPr>
          <p:cNvPr id="10" name="Snip Diagonal Corner Rectangle 10"/>
          <p:cNvSpPr>
            <a:spLocks noChangeArrowheads="1"/>
          </p:cNvSpPr>
          <p:nvPr/>
        </p:nvSpPr>
        <p:spPr bwMode="auto">
          <a:xfrm>
            <a:off x="188647" y="3645218"/>
            <a:ext cx="2117784" cy="209115"/>
          </a:xfrm>
          <a:custGeom>
            <a:avLst/>
            <a:gdLst>
              <a:gd name="T0" fmla="*/ 2084387 w 2055812"/>
              <a:gd name="T1" fmla="*/ 127001 h 252947"/>
              <a:gd name="T2" fmla="*/ 1042194 w 2055812"/>
              <a:gd name="T3" fmla="*/ 254000 h 252947"/>
              <a:gd name="T4" fmla="*/ 0 w 2055812"/>
              <a:gd name="T5" fmla="*/ 127001 h 252947"/>
              <a:gd name="T6" fmla="*/ 1042194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FF0000"/>
          </a:solidFill>
          <a:ln>
            <a:noFill/>
          </a:ln>
          <a:effectLst>
            <a:outerShdw blurRad="63500" dist="23000" dir="5400000" rotWithShape="0">
              <a:srgbClr val="000000">
                <a:alpha val="34998"/>
              </a:srgbClr>
            </a:outerShdw>
          </a:effectLst>
        </p:spPr>
        <p:txBody>
          <a:bodyPr tIns="0" anchor="ctr"/>
          <a:lstStyle/>
          <a:p>
            <a:pPr algn="ctr" defTabSz="457200" fontAlgn="auto">
              <a:spcBef>
                <a:spcPts val="0"/>
              </a:spcBef>
              <a:spcAft>
                <a:spcPts val="0"/>
              </a:spcAft>
              <a:defRPr/>
            </a:pPr>
            <a:r>
              <a:rPr lang="en-GB" sz="1200" dirty="0">
                <a:solidFill>
                  <a:schemeClr val="lt1"/>
                </a:solidFill>
              </a:rPr>
              <a:t>Geography &amp; History</a:t>
            </a:r>
            <a:endParaRPr lang="en-GB" sz="1200" dirty="0">
              <a:solidFill>
                <a:schemeClr val="lt1"/>
              </a:solidFill>
              <a:latin typeface="+mn-lt"/>
              <a:ea typeface="+mn-ea"/>
            </a:endParaRPr>
          </a:p>
        </p:txBody>
      </p:sp>
      <p:sp>
        <p:nvSpPr>
          <p:cNvPr id="11" name="Rectangle 10"/>
          <p:cNvSpPr/>
          <p:nvPr/>
        </p:nvSpPr>
        <p:spPr>
          <a:xfrm>
            <a:off x="180289" y="3935057"/>
            <a:ext cx="2139636" cy="1294144"/>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lvl="0" algn="ctr" fontAlgn="base">
              <a:spcBef>
                <a:spcPct val="0"/>
              </a:spcBef>
              <a:spcAft>
                <a:spcPct val="0"/>
              </a:spcAft>
            </a:pPr>
            <a:r>
              <a:rPr lang="en-GB" sz="1000" dirty="0">
                <a:solidFill>
                  <a:srgbClr val="000000"/>
                </a:solidFill>
                <a:latin typeface="Calibri" pitchFamily="34" charset="0"/>
              </a:rPr>
              <a:t>In Geography we will </a:t>
            </a:r>
            <a:r>
              <a:rPr lang="en-US" sz="1000" dirty="0">
                <a:solidFill>
                  <a:srgbClr val="000000"/>
                </a:solidFill>
                <a:latin typeface="Calibri" pitchFamily="34" charset="0"/>
              </a:rPr>
              <a:t>be naming &amp; locating the world’s 7 continents &amp; 5 oceans as well as locating of hot &amp; cold areas of the world in relation to the equator.</a:t>
            </a:r>
          </a:p>
          <a:p>
            <a:pPr lvl="0" algn="ctr" fontAlgn="base">
              <a:spcBef>
                <a:spcPct val="0"/>
              </a:spcBef>
              <a:spcAft>
                <a:spcPct val="0"/>
              </a:spcAft>
            </a:pPr>
            <a:r>
              <a:rPr lang="en-US" sz="1000" dirty="0">
                <a:solidFill>
                  <a:srgbClr val="000000"/>
                </a:solidFill>
                <a:latin typeface="Calibri" pitchFamily="34" charset="0"/>
              </a:rPr>
              <a:t>  In H</a:t>
            </a:r>
            <a:r>
              <a:rPr lang="en-GB" sz="1000" dirty="0">
                <a:solidFill>
                  <a:srgbClr val="000000"/>
                </a:solidFill>
                <a:latin typeface="Calibri" pitchFamily="34" charset="0"/>
              </a:rPr>
              <a:t>istory, we be investigating many different famous explorers of the world.</a:t>
            </a:r>
          </a:p>
        </p:txBody>
      </p:sp>
      <p:sp>
        <p:nvSpPr>
          <p:cNvPr id="12" name="Snip Diagonal Corner Rectangle 15"/>
          <p:cNvSpPr>
            <a:spLocks noChangeArrowheads="1"/>
          </p:cNvSpPr>
          <p:nvPr/>
        </p:nvSpPr>
        <p:spPr bwMode="auto">
          <a:xfrm>
            <a:off x="6846346" y="4933144"/>
            <a:ext cx="2050861" cy="287337"/>
          </a:xfrm>
          <a:custGeom>
            <a:avLst/>
            <a:gdLst>
              <a:gd name="T0" fmla="*/ 2055812 w 2055812"/>
              <a:gd name="T1" fmla="*/ 143669 h 252947"/>
              <a:gd name="T2" fmla="*/ 1027906 w 2055812"/>
              <a:gd name="T3" fmla="*/ 287337 h 252947"/>
              <a:gd name="T4" fmla="*/ 0 w 2055812"/>
              <a:gd name="T5" fmla="*/ 143669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E719C5"/>
          </a:solidFill>
          <a:ln>
            <a:noFill/>
          </a:ln>
          <a:effectLst>
            <a:outerShdw blurRad="63500" dist="23000" dir="5400000" rotWithShape="0">
              <a:srgbClr val="000000">
                <a:alpha val="34998"/>
              </a:srgbClr>
            </a:outerShdw>
          </a:effectLst>
        </p:spPr>
        <p:txBody>
          <a:bodyPr tIns="0" anchor="ctr"/>
          <a:lstStyle/>
          <a:p>
            <a:pPr algn="ctr" defTabSz="457200" fontAlgn="auto">
              <a:spcBef>
                <a:spcPts val="0"/>
              </a:spcBef>
              <a:spcAft>
                <a:spcPts val="0"/>
              </a:spcAft>
              <a:defRPr/>
            </a:pPr>
            <a:r>
              <a:rPr lang="en-US" sz="1200" dirty="0">
                <a:solidFill>
                  <a:schemeClr val="lt1"/>
                </a:solidFill>
              </a:rPr>
              <a:t>C</a:t>
            </a:r>
            <a:r>
              <a:rPr lang="en-GB" sz="1200" dirty="0" err="1">
                <a:solidFill>
                  <a:schemeClr val="lt1"/>
                </a:solidFill>
              </a:rPr>
              <a:t>omputing</a:t>
            </a:r>
            <a:endParaRPr lang="en-GB" sz="1200" dirty="0">
              <a:solidFill>
                <a:schemeClr val="lt1"/>
              </a:solidFill>
              <a:latin typeface="+mn-lt"/>
              <a:ea typeface="+mn-ea"/>
            </a:endParaRPr>
          </a:p>
        </p:txBody>
      </p:sp>
      <p:sp>
        <p:nvSpPr>
          <p:cNvPr id="15" name="Rectangle 14"/>
          <p:cNvSpPr/>
          <p:nvPr/>
        </p:nvSpPr>
        <p:spPr>
          <a:xfrm>
            <a:off x="2478812" y="5539739"/>
            <a:ext cx="2057400" cy="1022567"/>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defTabSz="457200">
              <a:defRPr/>
            </a:pPr>
            <a:endParaRPr lang="en-GB" sz="800" dirty="0">
              <a:solidFill>
                <a:schemeClr val="tx1"/>
              </a:solidFill>
              <a:latin typeface="Calibri" pitchFamily="34" charset="0"/>
            </a:endParaRPr>
          </a:p>
        </p:txBody>
      </p:sp>
      <p:sp>
        <p:nvSpPr>
          <p:cNvPr id="16" name="Snip Diagonal Corner Rectangle 21"/>
          <p:cNvSpPr>
            <a:spLocks noChangeArrowheads="1"/>
          </p:cNvSpPr>
          <p:nvPr/>
        </p:nvSpPr>
        <p:spPr bwMode="auto">
          <a:xfrm>
            <a:off x="4644930" y="5229201"/>
            <a:ext cx="2032151" cy="248998"/>
          </a:xfrm>
          <a:custGeom>
            <a:avLst/>
            <a:gdLst>
              <a:gd name="T0" fmla="*/ 2055812 w 2055812"/>
              <a:gd name="T1" fmla="*/ 126207 h 252947"/>
              <a:gd name="T2" fmla="*/ 1027906 w 2055812"/>
              <a:gd name="T3" fmla="*/ 252413 h 252947"/>
              <a:gd name="T4" fmla="*/ 0 w 2055812"/>
              <a:gd name="T5" fmla="*/ 126207 h 252947"/>
              <a:gd name="T6" fmla="*/ 1027906 w 2055812"/>
              <a:gd name="T7" fmla="*/ 0 h 252947"/>
              <a:gd name="T8" fmla="*/ 0 60000 65536"/>
              <a:gd name="T9" fmla="*/ 5898240 60000 65536"/>
              <a:gd name="T10" fmla="*/ 11796480 60000 65536"/>
              <a:gd name="T11" fmla="*/ 17694720 60000 65536"/>
              <a:gd name="T12" fmla="*/ 21079 w 2055812"/>
              <a:gd name="T13" fmla="*/ 21078 h 252947"/>
              <a:gd name="T14" fmla="*/ 2034733 w 2055812"/>
              <a:gd name="T15" fmla="*/ 231869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26F3FF"/>
          </a:solidFill>
          <a:ln>
            <a:noFill/>
          </a:ln>
          <a:effectLst>
            <a:outerShdw blurRad="63500" dist="23000" dir="5400000" rotWithShape="0">
              <a:srgbClr val="000000">
                <a:alpha val="34998"/>
              </a:srgbClr>
            </a:outerShdw>
          </a:effectLst>
        </p:spPr>
        <p:txBody>
          <a:bodyPr tIns="0" anchor="ctr"/>
          <a:lstStyle/>
          <a:p>
            <a:pPr algn="ctr" defTabSz="457200" fontAlgn="auto">
              <a:spcBef>
                <a:spcPts val="0"/>
              </a:spcBef>
              <a:spcAft>
                <a:spcPts val="0"/>
              </a:spcAft>
              <a:defRPr/>
            </a:pPr>
            <a:r>
              <a:rPr lang="en-GB" sz="1200" dirty="0"/>
              <a:t>R.E/Spiritual and Moral</a:t>
            </a:r>
          </a:p>
        </p:txBody>
      </p:sp>
      <p:sp>
        <p:nvSpPr>
          <p:cNvPr id="17" name="Rectangle 16"/>
          <p:cNvSpPr/>
          <p:nvPr/>
        </p:nvSpPr>
        <p:spPr>
          <a:xfrm>
            <a:off x="4639007" y="5539739"/>
            <a:ext cx="2032151" cy="1022567"/>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defTabSz="457200">
              <a:defRPr/>
            </a:pPr>
            <a:r>
              <a:rPr lang="en-US" sz="1000" dirty="0">
                <a:solidFill>
                  <a:schemeClr val="tx1"/>
                </a:solidFill>
                <a:latin typeface="Calibri" pitchFamily="34" charset="0"/>
                <a:ea typeface="ＭＳ Ｐゴシック" pitchFamily="34" charset="-128"/>
              </a:rPr>
              <a:t>I</a:t>
            </a:r>
            <a:r>
              <a:rPr lang="en-GB" sz="1000" dirty="0">
                <a:solidFill>
                  <a:schemeClr val="tx1"/>
                </a:solidFill>
                <a:latin typeface="Calibri" pitchFamily="34" charset="0"/>
                <a:ea typeface="ＭＳ Ｐゴシック" pitchFamily="34" charset="-128"/>
              </a:rPr>
              <a:t>n R.E we will be exploring the importance of baptism by understanding the </a:t>
            </a:r>
            <a:r>
              <a:rPr lang="en-US" sz="1000" dirty="0">
                <a:solidFill>
                  <a:schemeClr val="tx1"/>
                </a:solidFill>
                <a:latin typeface="Calibri" pitchFamily="34" charset="0"/>
                <a:ea typeface="ＭＳ Ｐゴシック" pitchFamily="34" charset="-128"/>
              </a:rPr>
              <a:t>concept of God through the promises and symbols of baptism in a range of different faiths .</a:t>
            </a:r>
            <a:endParaRPr lang="en-US" sz="1000" dirty="0">
              <a:solidFill>
                <a:schemeClr val="tx1"/>
              </a:solidFill>
            </a:endParaRPr>
          </a:p>
          <a:p>
            <a:pPr algn="ctr" defTabSz="457200">
              <a:defRPr/>
            </a:pPr>
            <a:endParaRPr lang="en-GB" sz="1000" dirty="0">
              <a:solidFill>
                <a:schemeClr val="tx1"/>
              </a:solidFill>
              <a:latin typeface="Calibri" pitchFamily="34" charset="0"/>
              <a:ea typeface="ＭＳ Ｐゴシック" pitchFamily="34" charset="-128"/>
            </a:endParaRPr>
          </a:p>
        </p:txBody>
      </p:sp>
      <p:grpSp>
        <p:nvGrpSpPr>
          <p:cNvPr id="3" name="Group 34"/>
          <p:cNvGrpSpPr>
            <a:grpSpLocks/>
          </p:cNvGrpSpPr>
          <p:nvPr/>
        </p:nvGrpSpPr>
        <p:grpSpPr bwMode="auto">
          <a:xfrm>
            <a:off x="6824817" y="908721"/>
            <a:ext cx="2102299" cy="1614124"/>
            <a:chOff x="6784963" y="1230881"/>
            <a:chExt cx="2229651" cy="3586365"/>
          </a:xfrm>
        </p:grpSpPr>
        <p:sp>
          <p:nvSpPr>
            <p:cNvPr id="19" name="Rectangle 18"/>
            <p:cNvSpPr/>
            <p:nvPr/>
          </p:nvSpPr>
          <p:spPr>
            <a:xfrm>
              <a:off x="6808772" y="1857682"/>
              <a:ext cx="2174121" cy="2959564"/>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lvl="0" algn="ctr" defTabSz="457200" fontAlgn="base">
                <a:spcBef>
                  <a:spcPct val="0"/>
                </a:spcBef>
                <a:spcAft>
                  <a:spcPct val="0"/>
                </a:spcAft>
                <a:defRPr/>
              </a:pPr>
              <a:r>
                <a:rPr lang="en-GB" sz="1000" dirty="0">
                  <a:solidFill>
                    <a:srgbClr val="000000"/>
                  </a:solidFill>
                  <a:latin typeface="Calibri" pitchFamily="34" charset="0"/>
                </a:rPr>
                <a:t> Year 1 will be learning about:</a:t>
              </a:r>
            </a:p>
            <a:p>
              <a:pPr lvl="0" algn="ctr" defTabSz="457200" fontAlgn="base">
                <a:spcBef>
                  <a:spcPct val="0"/>
                </a:spcBef>
                <a:spcAft>
                  <a:spcPct val="0"/>
                </a:spcAft>
                <a:defRPr/>
              </a:pPr>
              <a:r>
                <a:rPr lang="en-US" sz="1000" dirty="0">
                  <a:solidFill>
                    <a:srgbClr val="000000"/>
                  </a:solidFill>
                  <a:latin typeface="Calibri" pitchFamily="34" charset="0"/>
                </a:rPr>
                <a:t>Numbers to 100, Recognizing money as well as beginning to tell the time.</a:t>
              </a:r>
            </a:p>
            <a:p>
              <a:pPr lvl="0" algn="ctr" defTabSz="457200" fontAlgn="base">
                <a:spcBef>
                  <a:spcPct val="0"/>
                </a:spcBef>
                <a:spcAft>
                  <a:spcPct val="0"/>
                </a:spcAft>
                <a:defRPr/>
              </a:pPr>
              <a:endParaRPr lang="en-US" sz="1000" dirty="0">
                <a:solidFill>
                  <a:srgbClr val="000000"/>
                </a:solidFill>
                <a:latin typeface="Calibri" pitchFamily="34" charset="0"/>
              </a:endParaRPr>
            </a:p>
            <a:p>
              <a:pPr lvl="0" algn="ctr" defTabSz="457200" fontAlgn="base">
                <a:spcBef>
                  <a:spcPct val="0"/>
                </a:spcBef>
                <a:spcAft>
                  <a:spcPct val="0"/>
                </a:spcAft>
                <a:defRPr/>
              </a:pPr>
              <a:r>
                <a:rPr lang="en-US" sz="1000" dirty="0">
                  <a:solidFill>
                    <a:srgbClr val="000000"/>
                  </a:solidFill>
                  <a:latin typeface="Calibri" pitchFamily="34" charset="0"/>
                </a:rPr>
                <a:t>Y</a:t>
              </a:r>
              <a:r>
                <a:rPr lang="en-GB" sz="1000" dirty="0">
                  <a:solidFill>
                    <a:srgbClr val="000000"/>
                  </a:solidFill>
                  <a:latin typeface="Calibri" pitchFamily="34" charset="0"/>
                </a:rPr>
                <a:t>ear 2 will a be learning about:</a:t>
              </a:r>
            </a:p>
            <a:p>
              <a:pPr lvl="0" algn="ctr" defTabSz="457200" fontAlgn="base">
                <a:spcBef>
                  <a:spcPct val="0"/>
                </a:spcBef>
                <a:spcAft>
                  <a:spcPct val="0"/>
                </a:spcAft>
                <a:defRPr/>
              </a:pPr>
              <a:r>
                <a:rPr lang="en-US" sz="1000" dirty="0">
                  <a:solidFill>
                    <a:srgbClr val="000000"/>
                  </a:solidFill>
                  <a:latin typeface="Calibri" pitchFamily="34" charset="0"/>
                </a:rPr>
                <a:t>Shape and Space, Time and Fractions </a:t>
              </a:r>
            </a:p>
            <a:p>
              <a:pPr defTabSz="457200">
                <a:defRPr/>
              </a:pPr>
              <a:endParaRPr lang="en-GB" sz="800" dirty="0">
                <a:solidFill>
                  <a:schemeClr val="tx1"/>
                </a:solidFill>
                <a:latin typeface="Calibri" pitchFamily="34" charset="0"/>
                <a:ea typeface="ＭＳ Ｐゴシック" pitchFamily="34" charset="-128"/>
              </a:endParaRPr>
            </a:p>
            <a:p>
              <a:pPr defTabSz="457200">
                <a:defRPr/>
              </a:pPr>
              <a:endParaRPr lang="en-GB" sz="800" dirty="0">
                <a:solidFill>
                  <a:schemeClr val="tx1"/>
                </a:solidFill>
                <a:latin typeface="Calibri" pitchFamily="34" charset="0"/>
                <a:ea typeface="ＭＳ Ｐゴシック" pitchFamily="34" charset="-128"/>
              </a:endParaRPr>
            </a:p>
            <a:p>
              <a:pPr defTabSz="457200">
                <a:defRPr/>
              </a:pPr>
              <a:endParaRPr lang="en-GB" sz="800" dirty="0">
                <a:solidFill>
                  <a:schemeClr val="tx1"/>
                </a:solidFill>
                <a:latin typeface="Calibri" pitchFamily="34" charset="0"/>
                <a:ea typeface="ＭＳ Ｐゴシック" pitchFamily="34" charset="-128"/>
              </a:endParaRPr>
            </a:p>
          </p:txBody>
        </p:sp>
        <p:sp>
          <p:nvSpPr>
            <p:cNvPr id="20" name="Snip Diagonal Corner Rectangle 6"/>
            <p:cNvSpPr>
              <a:spLocks noChangeArrowheads="1"/>
            </p:cNvSpPr>
            <p:nvPr/>
          </p:nvSpPr>
          <p:spPr bwMode="auto">
            <a:xfrm>
              <a:off x="6784963" y="1230881"/>
              <a:ext cx="2229651" cy="516528"/>
            </a:xfrm>
            <a:custGeom>
              <a:avLst/>
              <a:gdLst>
                <a:gd name="T0" fmla="*/ 2114550 w 2055812"/>
                <a:gd name="T1" fmla="*/ 394731 h 252947"/>
                <a:gd name="T2" fmla="*/ 1057275 w 2055812"/>
                <a:gd name="T3" fmla="*/ 789459 h 252947"/>
                <a:gd name="T4" fmla="*/ 0 w 2055812"/>
                <a:gd name="T5" fmla="*/ 394731 h 252947"/>
                <a:gd name="T6" fmla="*/ 1057275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000090"/>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tIns="0" anchor="ctr"/>
            <a:lstStyle/>
            <a:p>
              <a:pPr algn="ctr" defTabSz="457200"/>
              <a:r>
                <a:rPr lang="en-GB" sz="1200" dirty="0">
                  <a:solidFill>
                    <a:srgbClr val="FFFFFF"/>
                  </a:solidFill>
                  <a:latin typeface="Calibri" charset="0"/>
                </a:rPr>
                <a:t>Maths</a:t>
              </a:r>
            </a:p>
          </p:txBody>
        </p:sp>
      </p:grpSp>
      <p:sp>
        <p:nvSpPr>
          <p:cNvPr id="22" name="Snip Diagonal Corner Rectangle 6"/>
          <p:cNvSpPr>
            <a:spLocks noChangeArrowheads="1"/>
          </p:cNvSpPr>
          <p:nvPr/>
        </p:nvSpPr>
        <p:spPr bwMode="auto">
          <a:xfrm>
            <a:off x="219483" y="867877"/>
            <a:ext cx="2100442" cy="276551"/>
          </a:xfrm>
          <a:custGeom>
            <a:avLst/>
            <a:gdLst>
              <a:gd name="T0" fmla="*/ 2055812 w 2055812"/>
              <a:gd name="T1" fmla="*/ 360364 h 252947"/>
              <a:gd name="T2" fmla="*/ 1027906 w 2055812"/>
              <a:gd name="T3" fmla="*/ 720725 h 252947"/>
              <a:gd name="T4" fmla="*/ 0 w 2055812"/>
              <a:gd name="T5" fmla="*/ 36036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FFBA2A"/>
          </a:solidFill>
          <a:ln>
            <a:noFill/>
          </a:ln>
          <a:effectLst>
            <a:outerShdw blurRad="63500" dist="23000" dir="5400000" rotWithShape="0">
              <a:srgbClr val="000000">
                <a:alpha val="34998"/>
              </a:srgbClr>
            </a:outerShdw>
          </a:effectLst>
        </p:spPr>
        <p:txBody>
          <a:bodyPr tIns="0" anchor="ctr"/>
          <a:lstStyle/>
          <a:p>
            <a:pPr algn="ctr" defTabSz="457200"/>
            <a:r>
              <a:rPr lang="en-GB" sz="1200" dirty="0">
                <a:latin typeface="Calibri" charset="0"/>
              </a:rPr>
              <a:t>English </a:t>
            </a:r>
          </a:p>
        </p:txBody>
      </p:sp>
      <p:sp>
        <p:nvSpPr>
          <p:cNvPr id="30722" name="AutoShape 2" descr="data:image/jpeg;base64,/9j/4AAQSkZJRgABAQAAAQABAAD/2wCEAAkGBwgHBhQIBwgWFRUXFh0aFxYXFx8gGBocIB0ZIRoVGxgkHigiIx0xHCAVJD0rJSkrLi4uIB81ODMtNzQuMCsBCgoKDg0OGxAQGzcmICQ3MjEyLzc2LzE0NTcwMjc0LDQ0MC4sLSw0LC0vMCwvLzQ0LC0sLCw3LCwsLC00NC8sNv/AABEIAJ8BPgMBEQACEQEDEQH/xAAcAAEAAgMBAQEAAAAAAAAAAAAABQgEBgcBAgP/xABCEAACAQIDAwkEBwYFBQAAAAAAAQIDBAUGERIhcwciMTU2QVFhshOBkaEUMlJicbHCFXKSosHwFkJ0gtEjJDNDU//EABsBAQACAwEBAAAAAAAAAAAAAAAEBQMGBwIB/8QANxEBAAEDAQQHBwMEAgMAAAAAAAECAwQRBSExcRIyMzRBUbEGE2GBkaHBItHwFEJSYiThFUNy/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M/KN3znybPkTHv2/gEa9SX/UhzKn7y/ze9aP8dV3EnHu+8o18VNtnA/o8maY6s745eXy4NiM6qAAAAAAAAITO3ZK64UjDkdlUsdkd+tc4V7KN1UAAAAAAAAAAAAAAAAAAAABm4J1zQ4sPUj1b68I2X3e5yn0WSNgciAAAAAAAAMXFL+hheHVL66lpGEW35+CXm3oveea64opmqWfGsV5F2m1RxmdP5yV1xbEK+K4lUv7p86ctX5eEV5JaL3FDXXNdU1S6vjY9GPaptUcIj+fVPcneP8A7Cx9KtPSlV0hU8F9mfufybM2Ld93Xv4Srdu7P/q8aejH6qd8fmPn66O7F05mAAAAAAAAQmduyV1wpGHI7KpY7I79a5wr2UbqoAAAAAAAAAAAAAAAAAAAADNwTrmhxYepHq314Rsvu9zlPoskbA5EAAAAABi4pbfTMNq2uv14Sj8U1qea46VMwzY933V6mvymJ+kuP5d5R8VwvShiK9vTW7nPSovwn3/7tfxRVWsyujdVvhvuf7OY2R+q1+ir4cPp+30e57zzHMVrCysKMoU09qe1prJ9y0Ta2Vvfm9OjQZOV7yOjTwNjbDnCrm7dmJq4Rp4fXxn+cWkkRsYB0vBOVCFlgkba/s51KsI7KkmtmSX1XJvenppruevSWFvN6NGlUb2n5nsvN3Imu3XEUzv08Y89PDTy3x5MPB8z4vmzN9vbXNbYpe02vZQ3R0gnLnd8vqrp3eSPFF6u9diJ4JGVszG2dg3K6I1q006U8d+7d5cfB2AtWggAAAAAQmduyV1wpGHI7KpY7I79a5wr2UbqoAAAAAAAAAAAAAAAAAAAADNwTrmhxYepHq314Rsvu9zlPoskbA5EAAAAAAArpmm0djmO4ttnTSrLT8G24/Joob1PRuTDrOzrvvcS3X5xH18fuizGmgAABvnI9aOtmKdy47qdJ/GTSXy2ybg063Jnyax7U3eji00f5T9oj99HYy1aAAAAAABCZ27JXXCkYcjsqljsjv1rnCvZRuqgAAAAAAAAAAAAAAAAAAAAM3BOuaHFh6kerfXhGy+73OU+iyRsDkQAAAANZwnOFnf5jr4LNqMoTcab7p7K5y/eUlL8UR6Mimq5NC4ytj3bOJbyY3xMaz8NeHy00+bZiQp3EeVi0Vtm6VVf+ynCf5x/SU+bTpd183RvZq708GKf8ZmPz+WnEVsAAAAdZ5GLRQwy4vPtVFD+GOv6yzwKf0zLRfay7ret2/KJn6z/ANOitpLVsntTje1vAc32mOZgrYbZ7404Jxn9tp6Ta+7vhp72R7eRTcrmmPBcZuyLuJi0XrnGqd8eXl8+OrZSQpwAAAhM7dkrrhSMOR2VSx2R361zhXso3VQAAAAAAAAAAAAAAAAAAAAGbgnXNDiw9SPVvrwjZfd7nKfRZI2ByIA0flSucTwyxo4lhd5OnszcJqL3NSWqco9D0cWt/iQ8yqumIqplsns5ax79yuzeoidY1jX4cdJ4+P2aZY8puYLbRXDp1V96Gj+MWl8iJTm3I472wXvZnCr6utPKf31TkOVpO2l7TCNJ6c3SprHXz5qaXxM39fu6qtn2Snpxpd3eO7f6uZ/SK30j6T7R7e1tbSej2tddrXx13lfrOurcfd09DoabuGnwdr5P84QzBafRbySVxBb/AL6+2l4+K/tW+Nke8jSeLnW29jzh1+8t9nP2+H7IDlptHpbXkV9uDf8AC4/rMGfT1ZWnsld7W3yn8T+HLyuboAAAHeOTa0dpk6gpLfLam/8AdJ6fy7JdYlOlqHMtv3feZ9enhpH0jf8AfVqPKZnP27lgmE1eb0Vpp/W8aafh4+PR0a6xcvJ1/RT8177P7G6GmVfjf/bHl8efl5ceWlZXxqpl/GoYhCG0lqpR102otaNa/B/ikQ7Nz3dcVNi2jhRmY9VmZ014T5TDeL7lam9Vh+FJeDqT1/lSX5kyrP8A8Ya3Z9ko/wDbc+kfmf2a9fcouZLvdC6jTXhTgvzer+ZgqzLs+Oi1s+zuBb409LnP7aR9nW8oU7mnlug76vKdSUNuUptuWsudpv8ABNL3FpYifdxrxaLtSq3OXX7uIimJ0iI4bt334pgyoCEzt2SuuFIw5HZVLHZHfrXOFeyjdVAAAAAAAAAAAAAAAAAAAAAZuCdc0OLD1I9W+vCNl93ucp9FkjYHIgCEzph/7TyvcWyjq9hyj47Uecl72tPeYcijpW5hY7JyPcZluvw10nlO6fVXso3VQAB+1nd17G6jdWlVxnF6xkulM+01TTOsMd21Rdom3XGsTxhsOa86XeZbGna3NtGGw9puLfOlppro+hb3u3me9kzdiImFTs3YtvBuVXKKpnXdv8I/LWCOugAAA23/AB9icMtRwa2pxg4x2Papva2V3Jdz03a/DQk/1Vfu+hH1UP8A4DHnLnJrnXWdej4a/mPh6tSIy+AAGdgdg8TxijYpfXqRi9O5a85+5as926enVFKNmX4sWK7v+MTP7fdZCKUY7MVuRfuRzOu+XofEJnbsldcKRhyOyqWOyO/WucK9lG6qAAAAAAAAAAAAAAAAAAAAAzcE65ocWHqR6t9eEbL7vc5T6LJGwORAHzUnCnTc6skklvb6NPMS+0xMzpHFWvFKdCliVWlZz2qaqSUGnqnFSey9fw0NfriIqmI4Ov49VdVmiq5GlUxGvPTexjyzAAAAAAAAAAAAAbfyVq1/xbGpd1VFxhJ09XprN6R0XnsufwJWHp73eoPaSbn9DMURrrMa8uPrEO4Fw5wAQmduyV1wpGHI7KpY7I79a5wr2UbqoAAAAAAAAAAAAAAAAAAAADNwTrmhxYepHq314Rsvu9zlPoskbA5EAcy5UMBxyvrfW93OtQW90v8A5+aiklKPnpqu/Xeyuy7Vyf1ROseTcfZ3PxKNLVVMU1/5efznhPw4T4eTlpXN1AAAAAAAAAAAAAAfdCjVuKyo0KblKT0UYrVt+CQiJmdIeK66aKZqqnSI8XdMh4PjGFYbpjOISm2t1JtNU/La6dfJPZXn0lzjW66Kf1z8nNds5mLkXf8Aj0RGn93DX5cPtrybQSVMhM7dkrrhSMOR2VSx2R361zhXso3VQAAAAAAAAAAAAAAAAAAAAGbgnXNDiw9SPVvrwjZfd7nKfRZI2ByIAAc8zvyeU75yxDAoKNTplS6Iz84+Evk/Lvg5GJFX6qOPk2vZHtDVa0s5M60+FXjHPzj7x8XJatKpRqulWpuMk9HFrRp96a8SrmJjdLeaaqaoiqmdYl8h6AAAAAAAAAADOwfCb3Gr5WeH0XKT6fCK75Sfcj3RbqrnSlGysu1i25uXZ0j1+EfF2vJ+TbLLdH2n/krNc6o10fdgu5fN/JW9jHptR8XOtq7Zu51WnCiOEfmfj9o+7ZiQpwCEzt2SuuFIw5HZVLHZHfrXOFeyjdVAAAAAAAAAAAAAAAAAAAAAZuCdc0OLD1I9W+vCNl93ucp9FkjYHIgAAA1fOWTLPMlL2sNKddLm1Etz+7Nd68+lfJxr+NTdjXxXWyts3cGrozvo8vzH80n7uKYvhd5g987PEKLjJfBrulF96KiuiqidKnRMXKtZNuLlqdYn+aT8WGeUgAAAAAAAAn8p5Uvsy3OlBbNOL59VrcvJeMtO746GazYquzu4Kvae1bODR+rfVPCn+cI/kO24BgdhgFirXD6Wi/zSf1pPxk/7S7i4t2qbcaUuc5udezLnvLs8o8I5JMyIYAAhM7dkrrhSMOR2VSx2R361zhXso3VQAAAAAAAAAAAAAAAAAAAAGbgnXNDiw9SPVvrwjZfd7nKfRZI2ByIAAAAEVmLAbDH7B21/T6Ndma+tB+Kfw3dDMd21TcjSpNwc+9h3OnannHhKu01sycdddO9dBQusROsavA+gAAAAATWTcKoY1mOlYXc9ISbctHo2oxb2V+On5mWxbiu5FMq7auXXi4ld2iN8afedHf7O1oWVtG2tKKhCK0UUtyLymmKY0hy67dru1zXXOsz4v2PrGAAAEJnbsldcKRhyOyqWOyO/WucK9lG6qAAAAAAAAAAAAAAAAAAAAAzcE65ocWHqR6t9eEbL7vc5T6LJGwORAAAAAiM23FzbZcrysqM51HDZhGEW5ay5uqS8NdfcYr8zFudOKfsy3RXl0RcmIp11nXdG7f8Afg4vbZJzLcx1p4TNfvOMflJoqYxrs/2uhXNt4Fvjdj5az6RKXtuS7H6ujrVKMPHWbb+UWvmZYwbk8dEC57UYVPViqfl+8wmLbkkfTdYx7o0/6uX9DLGB51IFz2t/wtfWf+vyj86ZAtcAwT9oWl5OTjJKSnpvTem7RbnqY7+JFujpRKVsnb9zMyPc10RGuumnwStlyV2VfDqdSriM1UlFOWiTjq1rol06e8y04NM0xOu9Cu+1V2i7VTFuOjE7uOrEuuSW6iv+0xaEn3KUHH5pyPE4E+FTPb9rbc9e1Mcp1/EIe75NMx0FrSpU6n7lRfq2TFVhXY+Kfa9pcGvjM084/bVi2GAZkwHFqV9LCKr9nNSexHa1Se9c3XpWqPNNq7bqiro8Ga9n4OZYrtRdp/VExvnTlx0d3i1JaounM5jR6AAAAITO3ZK64UjDkdlUsdkd+tc4V7KN1UAAAAAAAAAAAAAAAAAAAABm4J1zQ4sPUj1b68I2X3e5yn0WSNgciAAAAAAAAAGm8rM1HKDXjUgvzf8AQiZvZNg9madc6PhEtnwmW3hVGfjTg/5USaOrCmyo0vVx8Z9WWemAAAAAAAAAhM7dkrrhSMOR2VSx2R361zhXso3VQAAAAAAAAAAAAAAAAAAAAGbgnXNDiw9SPVvrwjZfd7nKfRZI2ByIAAAAAAAAAaJyxz2csU4+NePoqELO7OObZvZWNcyqf9Z9YbXl2W1l+2l40KfoiSbXUp5Qo86NMq7H+1XqkDIigAAAAAAAEJnbsldcKRhyOyqWOyO/WucK9lG6qAAAAAAAAAAAAAAAAAAAAAzcE65ocWHqR6t9eEbL7vc5T6LJGwORAAAAAAAAADn/ACzS0wGjDxra/CEv+SDn9SObafZSP+TXP+v5hteVHrle1/09P0RJNns6eUKPaXfLv/1V6ylTKhAAAAAAAAEJnbsldcKRhyOyqWOyO/WucK9lG6qAAAAAAAAAAAAAAAAAAAAAzcE65ocWHqR6t9eEbL7vc5T6LJGwORAAAAAAAAADU+ULLd9mWzpULCpTjsTcnttru0WmkX5kXJs1XYiKV5sPaVnBuV13YmdY03afmYT2BWdTD8Fo2Vdpyp04wbXRqkk9Ny3Ge3TNNERPgrMy9TeyK7lPCqZn6yzj2jAAAAAAAAEJnbsldcKRhyOyqWOyO/WucK9lG6qAAAAAAAAAAAAAAAAAAAAAzcE65ocWHqR6t9eEbL7vc5T6LJGwORAAAAAAAAAAAAAAAAAAAAAITO3ZK64UjDkdlUsdkd+tc4V7KN1UAAAAAAAAAA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24" name="AutoShape 4" descr="data:image/jpeg;base64,/9j/4AAQSkZJRgABAQAAAQABAAD/2wCEAAkGBwgHBhQIBwgWFRUXFh0aFxYXFx8gGBocIB0ZIRoVGxgkHigiIx0xHCAVJD0rJSkrLi4uIB81ODMtNzQuMCsBCgoKDg0OGxAQGzcmICQ3MjEyLzc2LzE0NTcwMjc0LDQ0MC4sLSw0LC0vMCwvLzQ0LC0sLCw3LCwsLC00NC8sNv/AABEIAJ8BPgMBEQACEQEDEQH/xAAcAAEAAgMBAQEAAAAAAAAAAAAABQgEBgcBAgP/xABCEAACAQIDAwkEBwYFBQAAAAAAAQIDBAUGERIhcwciMTU2QVFhshOBkaEUMlJicbHCFXKSosHwFkJ0gtEjJDNDU//EABsBAQACAwEBAAAAAAAAAAAAAAAEBQMGBwIB/8QANxEBAAEDAQQHBwMEAgMAAAAAAAECAwQRBSExcRIyMzRBUbEGE2GBkaHBItHwFEJSYiThFUNy/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M/KN3znybPkTHv2/gEa9SX/UhzKn7y/ze9aP8dV3EnHu+8o18VNtnA/o8maY6s745eXy4NiM6qAAAAAAAAITO3ZK64UjDkdlUsdkd+tc4V7KN1UAAAAAAAAAAAAAAAAAAAABm4J1zQ4sPUj1b68I2X3e5yn0WSNgciAAAAAAAAMXFL+hheHVL66lpGEW35+CXm3oveea64opmqWfGsV5F2m1RxmdP5yV1xbEK+K4lUv7p86ctX5eEV5JaL3FDXXNdU1S6vjY9GPaptUcIj+fVPcneP8A7Cx9KtPSlV0hU8F9mfufybM2Ld93Xv4Srdu7P/q8aejH6qd8fmPn66O7F05mAAAAAAAAQmduyV1wpGHI7KpY7I79a5wr2UbqoAAAAAAAAAAAAAAAAAAAADNwTrmhxYepHq314Rsvu9zlPoskbA5EAAAAABi4pbfTMNq2uv14Sj8U1qea46VMwzY933V6mvymJ+kuP5d5R8VwvShiK9vTW7nPSovwn3/7tfxRVWsyujdVvhvuf7OY2R+q1+ir4cPp+30e57zzHMVrCysKMoU09qe1prJ9y0Ta2Vvfm9OjQZOV7yOjTwNjbDnCrm7dmJq4Rp4fXxn+cWkkRsYB0vBOVCFlgkba/s51KsI7KkmtmSX1XJvenppruevSWFvN6NGlUb2n5nsvN3Imu3XEUzv08Y89PDTy3x5MPB8z4vmzN9vbXNbYpe02vZQ3R0gnLnd8vqrp3eSPFF6u9diJ4JGVszG2dg3K6I1q006U8d+7d5cfB2AtWggAAAAAQmduyV1wpGHI7KpY7I79a5wr2UbqoAAAAAAAAAAAAAAAAAAAADNwTrmhxYepHq314Rsvu9zlPoskbA5EAAAAAAArpmm0djmO4ttnTSrLT8G24/Joob1PRuTDrOzrvvcS3X5xH18fuizGmgAABvnI9aOtmKdy47qdJ/GTSXy2ybg063Jnyax7U3eji00f5T9oj99HYy1aAAAAAABCZ27JXXCkYcjsqljsjv1rnCvZRuqgAAAAAAAAAAAAAAAAAAAAM3BOuaHFh6kerfXhGy+73OU+iyRsDkQAAAANZwnOFnf5jr4LNqMoTcab7p7K5y/eUlL8UR6Mimq5NC4ytj3bOJbyY3xMaz8NeHy00+bZiQp3EeVi0Vtm6VVf+ynCf5x/SU+bTpd183RvZq708GKf8ZmPz+WnEVsAAAAdZ5GLRQwy4vPtVFD+GOv6yzwKf0zLRfay7ret2/KJn6z/ANOitpLVsntTje1vAc32mOZgrYbZ7404Jxn9tp6Ta+7vhp72R7eRTcrmmPBcZuyLuJi0XrnGqd8eXl8+OrZSQpwAAAhM7dkrrhSMOR2VSx2R361zhXso3VQAAAAAAAAAAAAAAAAAAAAGbgnXNDiw9SPVvrwjZfd7nKfRZI2ByIA0flSucTwyxo4lhd5OnszcJqL3NSWqco9D0cWt/iQ8yqumIqplsns5ax79yuzeoidY1jX4cdJ4+P2aZY8puYLbRXDp1V96Gj+MWl8iJTm3I472wXvZnCr6utPKf31TkOVpO2l7TCNJ6c3SprHXz5qaXxM39fu6qtn2Snpxpd3eO7f6uZ/SK30j6T7R7e1tbSej2tddrXx13lfrOurcfd09DoabuGnwdr5P84QzBafRbySVxBb/AL6+2l4+K/tW+Nke8jSeLnW29jzh1+8t9nP2+H7IDlptHpbXkV9uDf8AC4/rMGfT1ZWnsld7W3yn8T+HLyuboAAAHeOTa0dpk6gpLfLam/8AdJ6fy7JdYlOlqHMtv3feZ9enhpH0jf8AfVqPKZnP27lgmE1eb0Vpp/W8aafh4+PR0a6xcvJ1/RT8177P7G6GmVfjf/bHl8efl5ceWlZXxqpl/GoYhCG0lqpR102otaNa/B/ikQ7Nz3dcVNi2jhRmY9VmZ014T5TDeL7lam9Vh+FJeDqT1/lSX5kyrP8A8Ya3Z9ko/wDbc+kfmf2a9fcouZLvdC6jTXhTgvzer+ZgqzLs+Oi1s+zuBb409LnP7aR9nW8oU7mnlug76vKdSUNuUptuWsudpv8ABNL3FpYifdxrxaLtSq3OXX7uIimJ0iI4bt334pgyoCEzt2SuuFIw5HZVLHZHfrXOFeyjdVAAAAAAAAAAAAAAAAAAAAAZuCdc0OLD1I9W+vCNl93ucp9FkjYHIgCEzph/7TyvcWyjq9hyj47Uecl72tPeYcijpW5hY7JyPcZluvw10nlO6fVXso3VQAB+1nd17G6jdWlVxnF6xkulM+01TTOsMd21Rdom3XGsTxhsOa86XeZbGna3NtGGw9puLfOlppro+hb3u3me9kzdiImFTs3YtvBuVXKKpnXdv8I/LWCOugAAA23/AB9icMtRwa2pxg4x2Papva2V3Jdz03a/DQk/1Vfu+hH1UP8A4DHnLnJrnXWdej4a/mPh6tSIy+AAGdgdg8TxijYpfXqRi9O5a85+5as926enVFKNmX4sWK7v+MTP7fdZCKUY7MVuRfuRzOu+XofEJnbsldcKRhyOyqWOyO/WucK9lG6qAAAAAAAAAAAAAAAAAAAAAzcE65ocWHqR6t9eEbL7vc5T6LJGwORAHzUnCnTc6skklvb6NPMS+0xMzpHFWvFKdCliVWlZz2qaqSUGnqnFSey9fw0NfriIqmI4Ov49VdVmiq5GlUxGvPTexjyzAAAAAAAAAAAAAbfyVq1/xbGpd1VFxhJ09XprN6R0XnsufwJWHp73eoPaSbn9DMURrrMa8uPrEO4Fw5wAQmduyV1wpGHI7KpY7I79a5wr2UbqoAAAAAAAAAAAAAAAAAAAADNwTrmhxYepHq314Rsvu9zlPoskbA5EAcy5UMBxyvrfW93OtQW90v8A5+aiklKPnpqu/Xeyuy7Vyf1ROseTcfZ3PxKNLVVMU1/5efznhPw4T4eTlpXN1AAAAAAAAAAAAAAfdCjVuKyo0KblKT0UYrVt+CQiJmdIeK66aKZqqnSI8XdMh4PjGFYbpjOISm2t1JtNU/La6dfJPZXn0lzjW66Kf1z8nNds5mLkXf8Aj0RGn93DX5cPtrybQSVMhM7dkrrhSMOR2VSx2R361zhXso3VQAAAAAAAAAAAAAAAAAAAAGbgnXNDiw9SPVvrwjZfd7nKfRZI2ByIAAc8zvyeU75yxDAoKNTplS6Iz84+Evk/Lvg5GJFX6qOPk2vZHtDVa0s5M60+FXjHPzj7x8XJatKpRqulWpuMk9HFrRp96a8SrmJjdLeaaqaoiqmdYl8h6AAAAAAAAAADOwfCb3Gr5WeH0XKT6fCK75Sfcj3RbqrnSlGysu1i25uXZ0j1+EfF2vJ+TbLLdH2n/krNc6o10fdgu5fN/JW9jHptR8XOtq7Zu51WnCiOEfmfj9o+7ZiQpwCEzt2SuuFIw5HZVLHZHfrXOFeyjdVAAAAAAAAAAAAAAAAAAAAAZuCdc0OLD1I9W+vCNl93ucp9FkjYHIgAAA1fOWTLPMlL2sNKddLm1Etz+7Nd68+lfJxr+NTdjXxXWyts3cGrozvo8vzH80n7uKYvhd5g987PEKLjJfBrulF96KiuiqidKnRMXKtZNuLlqdYn+aT8WGeUgAAAAAAAAn8p5Uvsy3OlBbNOL59VrcvJeMtO746GazYquzu4Kvae1bODR+rfVPCn+cI/kO24BgdhgFirXD6Wi/zSf1pPxk/7S7i4t2qbcaUuc5udezLnvLs8o8I5JMyIYAAhM7dkrrhSMOR2VSx2R361zhXso3VQAAAAAAAAAAAAAAAAAAAAGbgnXNDiw9SPVvrwjZfd7nKfRZI2ByIAAAAEVmLAbDH7B21/T6Ndma+tB+Kfw3dDMd21TcjSpNwc+9h3OnannHhKu01sycdddO9dBQusROsavA+gAAAAATWTcKoY1mOlYXc9ISbctHo2oxb2V+On5mWxbiu5FMq7auXXi4ld2iN8afedHf7O1oWVtG2tKKhCK0UUtyLymmKY0hy67dru1zXXOsz4v2PrGAAAEJnbsldcKRhyOyqWOyO/WucK9lG6qAAAAAAAAAAAAAAAAAAAAAzcE65ocWHqR6t9eEbL7vc5T6LJGwORAAAAAiM23FzbZcrysqM51HDZhGEW5ay5uqS8NdfcYr8zFudOKfsy3RXl0RcmIp11nXdG7f8Afg4vbZJzLcx1p4TNfvOMflJoqYxrs/2uhXNt4Fvjdj5az6RKXtuS7H6ujrVKMPHWbb+UWvmZYwbk8dEC57UYVPViqfl+8wmLbkkfTdYx7o0/6uX9DLGB51IFz2t/wtfWf+vyj86ZAtcAwT9oWl5OTjJKSnpvTem7RbnqY7+JFujpRKVsnb9zMyPc10RGuumnwStlyV2VfDqdSriM1UlFOWiTjq1rol06e8y04NM0xOu9Cu+1V2i7VTFuOjE7uOrEuuSW6iv+0xaEn3KUHH5pyPE4E+FTPb9rbc9e1Mcp1/EIe75NMx0FrSpU6n7lRfq2TFVhXY+Kfa9pcGvjM084/bVi2GAZkwHFqV9LCKr9nNSexHa1Se9c3XpWqPNNq7bqiro8Ga9n4OZYrtRdp/VExvnTlx0d3i1JaounM5jR6AAAAITO3ZK64UjDkdlUsdkd+tc4V7KN1UAAAAAAAAAAAAAAAAAAAABm4J1zQ4sPUj1b68I2X3e5yn0WSNgciAAAAAAAAAGm8rM1HKDXjUgvzf8AQiZvZNg9madc6PhEtnwmW3hVGfjTg/5USaOrCmyo0vVx8Z9WWemAAAAAAAAAhM7dkrrhSMOR2VSx2R361zhXso3VQAAAAAAAAAAAAAAAAAAAAGbgnXNDiw9SPVvrwjZfd7nKfRZI2ByIAAAAAAAAAaJyxz2csU4+NePoqELO7OObZvZWNcyqf9Z9YbXl2W1l+2l40KfoiSbXUp5Qo86NMq7H+1XqkDIigAAAAAAAEJnbsldcKRhyOyqWOyO/WucK9lG6qAAAAAAAAAAAAAAAAAAAAAzcE65ocWHqR6t9eEbL7vc5T6LJGwORAAAAAAAAADn/ACzS0wGjDxra/CEv+SDn9SObafZSP+TXP+v5hteVHrle1/09P0RJNns6eUKPaXfLv/1V6ylTKhAAAAAAAAEJnbsldcKRhyOyqWOyO/WucK9lG6qAAAAAAAAAAAAAAAAAAAAAzcE65ocWHqR6t9eEbL7vc5T6LJGwORAAAAAAAAADU+ULLd9mWzpULCpTjsTcnttru0WmkX5kXJs1XYiKV5sPaVnBuV13YmdY03afmYT2BWdTD8Fo2Vdpyp04wbXRqkk9Ny3Ge3TNNERPgrMy9TeyK7lPCqZn6yzj2jAAAAAAAAEJnbsldcKRhyOyqWOyO/WucK9lG6qAAAAAAAAAAAAAAAAAAAAAzcE65ocWHqR6t9eEbL7vc5T6LJGwORAAAAAAAAAAAAAAAAAAAAAITO3ZK64UjDkdlUsdkd+tc4V7KN1UAAAAAAAAAA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8" name="Rectangle 27"/>
          <p:cNvSpPr/>
          <p:nvPr/>
        </p:nvSpPr>
        <p:spPr>
          <a:xfrm>
            <a:off x="188647" y="5564599"/>
            <a:ext cx="2120346" cy="997707"/>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lvl="0" algn="ctr" defTabSz="457200" fontAlgn="base">
              <a:spcBef>
                <a:spcPct val="0"/>
              </a:spcBef>
              <a:spcAft>
                <a:spcPct val="0"/>
              </a:spcAft>
              <a:defRPr/>
            </a:pPr>
            <a:r>
              <a:rPr lang="en-GB" sz="1000" dirty="0">
                <a:solidFill>
                  <a:schemeClr val="tx1"/>
                </a:solidFill>
                <a:latin typeface="Calibri" pitchFamily="34" charset="0"/>
              </a:rPr>
              <a:t>In Science, we will investigating a </a:t>
            </a:r>
            <a:r>
              <a:rPr lang="en-US" sz="1000" dirty="0">
                <a:solidFill>
                  <a:schemeClr val="tx1"/>
                </a:solidFill>
                <a:latin typeface="Calibri" pitchFamily="34" charset="0"/>
              </a:rPr>
              <a:t>variety of common animals such as  birds, fish, amphibians, reptiles </a:t>
            </a:r>
            <a:r>
              <a:rPr lang="en-US" sz="1000" dirty="0" err="1">
                <a:solidFill>
                  <a:schemeClr val="tx1"/>
                </a:solidFill>
                <a:latin typeface="Calibri" pitchFamily="34" charset="0"/>
              </a:rPr>
              <a:t>etc</a:t>
            </a:r>
            <a:r>
              <a:rPr lang="en-GB" sz="1000" dirty="0">
                <a:solidFill>
                  <a:schemeClr val="tx1"/>
                </a:solidFill>
                <a:latin typeface="Calibri" pitchFamily="34" charset="0"/>
              </a:rPr>
              <a:t>. Later in the term, we will be identifying and understanding different food chains. </a:t>
            </a:r>
          </a:p>
        </p:txBody>
      </p:sp>
      <p:sp>
        <p:nvSpPr>
          <p:cNvPr id="29" name="Snip Diagonal Corner Rectangle 21"/>
          <p:cNvSpPr>
            <a:spLocks noChangeArrowheads="1"/>
          </p:cNvSpPr>
          <p:nvPr/>
        </p:nvSpPr>
        <p:spPr bwMode="auto">
          <a:xfrm>
            <a:off x="6839625" y="2579369"/>
            <a:ext cx="2079851" cy="252413"/>
          </a:xfrm>
          <a:custGeom>
            <a:avLst/>
            <a:gdLst>
              <a:gd name="T0" fmla="*/ 2055812 w 2055812"/>
              <a:gd name="T1" fmla="*/ 126207 h 252947"/>
              <a:gd name="T2" fmla="*/ 1027906 w 2055812"/>
              <a:gd name="T3" fmla="*/ 252413 h 252947"/>
              <a:gd name="T4" fmla="*/ 0 w 2055812"/>
              <a:gd name="T5" fmla="*/ 126207 h 252947"/>
              <a:gd name="T6" fmla="*/ 1027906 w 2055812"/>
              <a:gd name="T7" fmla="*/ 0 h 252947"/>
              <a:gd name="T8" fmla="*/ 0 60000 65536"/>
              <a:gd name="T9" fmla="*/ 5898240 60000 65536"/>
              <a:gd name="T10" fmla="*/ 11796480 60000 65536"/>
              <a:gd name="T11" fmla="*/ 17694720 60000 65536"/>
              <a:gd name="T12" fmla="*/ 21079 w 2055812"/>
              <a:gd name="T13" fmla="*/ 21078 h 252947"/>
              <a:gd name="T14" fmla="*/ 2034733 w 2055812"/>
              <a:gd name="T15" fmla="*/ 231869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A237FF"/>
          </a:solidFill>
          <a:ln>
            <a:noFill/>
          </a:ln>
          <a:effectLst>
            <a:outerShdw blurRad="63500" dist="23000" dir="5400000" rotWithShape="0">
              <a:srgbClr val="000000">
                <a:alpha val="34998"/>
              </a:srgbClr>
            </a:outerShdw>
          </a:effectLst>
        </p:spPr>
        <p:txBody>
          <a:bodyPr tIns="0" anchor="ctr"/>
          <a:lstStyle/>
          <a:p>
            <a:pPr algn="ctr" defTabSz="457200" fontAlgn="auto">
              <a:spcBef>
                <a:spcPts val="0"/>
              </a:spcBef>
              <a:spcAft>
                <a:spcPts val="0"/>
              </a:spcAft>
              <a:defRPr/>
            </a:pPr>
            <a:r>
              <a:rPr lang="en-GB" sz="1200" dirty="0">
                <a:solidFill>
                  <a:schemeClr val="lt1"/>
                </a:solidFill>
              </a:rPr>
              <a:t>Art</a:t>
            </a:r>
            <a:endParaRPr lang="en-GB" sz="1200" dirty="0">
              <a:solidFill>
                <a:schemeClr val="lt1"/>
              </a:solidFill>
              <a:latin typeface="+mn-lt"/>
              <a:ea typeface="+mn-ea"/>
            </a:endParaRPr>
          </a:p>
        </p:txBody>
      </p:sp>
      <p:sp>
        <p:nvSpPr>
          <p:cNvPr id="30" name="Rectangle 29"/>
          <p:cNvSpPr/>
          <p:nvPr/>
        </p:nvSpPr>
        <p:spPr>
          <a:xfrm>
            <a:off x="6847266" y="2891626"/>
            <a:ext cx="2057400" cy="697337"/>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r>
              <a:rPr lang="en-US" sz="1000" dirty="0">
                <a:solidFill>
                  <a:schemeClr val="tx1"/>
                </a:solidFill>
                <a:latin typeface="Calibri" pitchFamily="34" charset="0"/>
                <a:ea typeface="ＭＳ Ｐゴシック" pitchFamily="34" charset="-128"/>
              </a:rPr>
              <a:t>In Art, we will be  exploring simple ways to make a print using line, shape, </a:t>
            </a:r>
            <a:r>
              <a:rPr lang="en-US" sz="1000" dirty="0" err="1">
                <a:solidFill>
                  <a:schemeClr val="tx1"/>
                </a:solidFill>
                <a:latin typeface="Calibri" pitchFamily="34" charset="0"/>
                <a:ea typeface="ＭＳ Ｐゴシック" pitchFamily="34" charset="-128"/>
              </a:rPr>
              <a:t>colour</a:t>
            </a:r>
            <a:r>
              <a:rPr lang="en-US" sz="1000" dirty="0">
                <a:solidFill>
                  <a:schemeClr val="tx1"/>
                </a:solidFill>
                <a:latin typeface="Calibri" pitchFamily="34" charset="0"/>
                <a:ea typeface="ＭＳ Ｐゴシック" pitchFamily="34" charset="-128"/>
              </a:rPr>
              <a:t> and texture to explore pattern, sequencing and symmetry.</a:t>
            </a:r>
            <a:endParaRPr lang="en-GB" sz="1000" dirty="0">
              <a:solidFill>
                <a:schemeClr val="tx1"/>
              </a:solidFill>
              <a:latin typeface="Calibri" pitchFamily="34" charset="0"/>
              <a:ea typeface="ＭＳ Ｐゴシック" pitchFamily="34" charset="-128"/>
            </a:endParaRPr>
          </a:p>
        </p:txBody>
      </p:sp>
      <p:sp>
        <p:nvSpPr>
          <p:cNvPr id="31" name="Snip Diagonal Corner Rectangle 18"/>
          <p:cNvSpPr>
            <a:spLocks noChangeArrowheads="1"/>
          </p:cNvSpPr>
          <p:nvPr/>
        </p:nvSpPr>
        <p:spPr bwMode="auto">
          <a:xfrm>
            <a:off x="188647" y="2445868"/>
            <a:ext cx="2110896" cy="250445"/>
          </a:xfrm>
          <a:custGeom>
            <a:avLst/>
            <a:gdLst>
              <a:gd name="T0" fmla="*/ 2055813 w 2055812"/>
              <a:gd name="T1" fmla="*/ 177801 h 252947"/>
              <a:gd name="T2" fmla="*/ 1027907 w 2055812"/>
              <a:gd name="T3" fmla="*/ 355600 h 252947"/>
              <a:gd name="T4" fmla="*/ 0 w 2055812"/>
              <a:gd name="T5" fmla="*/ 177801 h 252947"/>
              <a:gd name="T6" fmla="*/ 1027907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BCFF31"/>
          </a:solidFill>
          <a:ln>
            <a:noFill/>
          </a:ln>
          <a:effectLst>
            <a:outerShdw blurRad="63500" dist="23000" dir="5400000" rotWithShape="0">
              <a:srgbClr val="000000">
                <a:alpha val="34998"/>
              </a:srgbClr>
            </a:outerShdw>
          </a:effectLst>
        </p:spPr>
        <p:txBody>
          <a:bodyPr tIns="0" anchor="ctr"/>
          <a:lstStyle/>
          <a:p>
            <a:pPr algn="ctr" defTabSz="457200">
              <a:defRPr/>
            </a:pPr>
            <a:r>
              <a:rPr lang="en-GB" sz="1200" dirty="0">
                <a:latin typeface="+mn-lt"/>
                <a:ea typeface="+mn-ea"/>
              </a:rPr>
              <a:t>Music</a:t>
            </a:r>
          </a:p>
        </p:txBody>
      </p:sp>
      <p:sp>
        <p:nvSpPr>
          <p:cNvPr id="32" name="Rectangle 31"/>
          <p:cNvSpPr/>
          <p:nvPr/>
        </p:nvSpPr>
        <p:spPr>
          <a:xfrm>
            <a:off x="195535" y="2730604"/>
            <a:ext cx="2124390" cy="858360"/>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r>
              <a:rPr lang="en-GB" sz="1000" dirty="0">
                <a:solidFill>
                  <a:schemeClr val="tx1"/>
                </a:solidFill>
              </a:rPr>
              <a:t>In Music we will be learning to use musical vocabulary to describe </a:t>
            </a:r>
            <a:r>
              <a:rPr lang="en-US" sz="1000" dirty="0">
                <a:solidFill>
                  <a:schemeClr val="tx1"/>
                </a:solidFill>
              </a:rPr>
              <a:t>atmospheres a piece of music can create. Children will also begin</a:t>
            </a:r>
            <a:r>
              <a:rPr lang="en-GB" sz="1000" dirty="0">
                <a:solidFill>
                  <a:schemeClr val="tx1"/>
                </a:solidFill>
              </a:rPr>
              <a:t> to use graphic scores and dot notations.</a:t>
            </a:r>
          </a:p>
        </p:txBody>
      </p:sp>
      <p:sp>
        <p:nvSpPr>
          <p:cNvPr id="33" name="Rectangle 4">
            <a:extLst>
              <a:ext uri="{FF2B5EF4-FFF2-40B4-BE49-F238E27FC236}">
                <a16:creationId xmlns:a16="http://schemas.microsoft.com/office/drawing/2014/main" id="{F588CE23-D300-4B73-8426-C4C127434899}"/>
              </a:ext>
            </a:extLst>
          </p:cNvPr>
          <p:cNvSpPr>
            <a:spLocks noChangeArrowheads="1"/>
          </p:cNvSpPr>
          <p:nvPr/>
        </p:nvSpPr>
        <p:spPr bwMode="auto">
          <a:xfrm>
            <a:off x="1241719" y="273854"/>
            <a:ext cx="749012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50000"/>
              </a:spcBef>
            </a:pPr>
            <a:r>
              <a:rPr lang="en-GB" dirty="0">
                <a:latin typeface="Twinkl Cursive Looped" panose="02000000000000000000" pitchFamily="2" charset="0"/>
              </a:rPr>
              <a:t>Bridgemere CE Primary School      Year Group: Y1/2      Term: Summer </a:t>
            </a:r>
          </a:p>
        </p:txBody>
      </p:sp>
      <p:sp>
        <p:nvSpPr>
          <p:cNvPr id="34" name="Rectangle 33"/>
          <p:cNvSpPr/>
          <p:nvPr/>
        </p:nvSpPr>
        <p:spPr>
          <a:xfrm>
            <a:off x="6817355" y="5269205"/>
            <a:ext cx="2079852" cy="1328242"/>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defTabSz="457200">
              <a:defRPr/>
            </a:pPr>
            <a:r>
              <a:rPr lang="en-GB" sz="1000" dirty="0">
                <a:solidFill>
                  <a:schemeClr val="tx1"/>
                </a:solidFill>
              </a:rPr>
              <a:t>In Computing, we will be learning about coding through Purple Mash.</a:t>
            </a:r>
            <a:endParaRPr lang="en-US" sz="1000" dirty="0">
              <a:solidFill>
                <a:schemeClr val="tx1"/>
              </a:solidFill>
            </a:endParaRPr>
          </a:p>
          <a:p>
            <a:pPr algn="ctr" defTabSz="457200">
              <a:defRPr/>
            </a:pPr>
            <a:r>
              <a:rPr lang="en-US" sz="1000" dirty="0">
                <a:solidFill>
                  <a:schemeClr val="tx1"/>
                </a:solidFill>
              </a:rPr>
              <a:t>The children will investigate algorithms to aid their understanding before designing their own algorithms in order to create scenes with moving parts on a laptop. </a:t>
            </a:r>
          </a:p>
          <a:p>
            <a:pPr algn="ctr" defTabSz="457200">
              <a:defRPr/>
            </a:pPr>
            <a:endParaRPr lang="en-US" sz="1000" dirty="0">
              <a:solidFill>
                <a:schemeClr val="tx1"/>
              </a:solidFill>
            </a:endParaRPr>
          </a:p>
        </p:txBody>
      </p:sp>
      <p:sp>
        <p:nvSpPr>
          <p:cNvPr id="4" name="Rectangle 3"/>
          <p:cNvSpPr/>
          <p:nvPr/>
        </p:nvSpPr>
        <p:spPr>
          <a:xfrm>
            <a:off x="2451145" y="5533735"/>
            <a:ext cx="2052426" cy="1015663"/>
          </a:xfrm>
          <a:prstGeom prst="rect">
            <a:avLst/>
          </a:prstGeom>
        </p:spPr>
        <p:txBody>
          <a:bodyPr wrap="square">
            <a:spAutoFit/>
          </a:bodyPr>
          <a:lstStyle/>
          <a:p>
            <a:pPr algn="ctr"/>
            <a:r>
              <a:rPr lang="en-GB" sz="1000" dirty="0"/>
              <a:t>In PE, we will begin the summer term by working on our fundamental skills for sending and receiving before moving onto lots of athletic skills ready For our sports day.</a:t>
            </a:r>
          </a:p>
        </p:txBody>
      </p:sp>
      <p:sp>
        <p:nvSpPr>
          <p:cNvPr id="14" name="Snip Diagonal Corner Rectangle 18"/>
          <p:cNvSpPr>
            <a:spLocks noChangeArrowheads="1"/>
          </p:cNvSpPr>
          <p:nvPr/>
        </p:nvSpPr>
        <p:spPr bwMode="auto">
          <a:xfrm>
            <a:off x="2484941" y="5214735"/>
            <a:ext cx="2055813" cy="263464"/>
          </a:xfrm>
          <a:custGeom>
            <a:avLst/>
            <a:gdLst>
              <a:gd name="T0" fmla="*/ 2055813 w 2055812"/>
              <a:gd name="T1" fmla="*/ 177801 h 252947"/>
              <a:gd name="T2" fmla="*/ 1027907 w 2055812"/>
              <a:gd name="T3" fmla="*/ 355600 h 252947"/>
              <a:gd name="T4" fmla="*/ 0 w 2055812"/>
              <a:gd name="T5" fmla="*/ 177801 h 252947"/>
              <a:gd name="T6" fmla="*/ 1027907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FF6600"/>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tIns="0" anchor="ctr"/>
          <a:lstStyle/>
          <a:p>
            <a:pPr algn="ctr" defTabSz="457200">
              <a:defRPr/>
            </a:pPr>
            <a:r>
              <a:rPr lang="en-GB" sz="1200" dirty="0">
                <a:solidFill>
                  <a:srgbClr val="FFFFFF"/>
                </a:solidFill>
                <a:latin typeface="+mn-lt"/>
                <a:ea typeface="+mn-ea"/>
              </a:rPr>
              <a:t>P.E</a:t>
            </a:r>
          </a:p>
        </p:txBody>
      </p:sp>
      <p:sp>
        <p:nvSpPr>
          <p:cNvPr id="27" name="Snip Diagonal Corner Rectangle 15"/>
          <p:cNvSpPr>
            <a:spLocks noChangeArrowheads="1"/>
          </p:cNvSpPr>
          <p:nvPr/>
        </p:nvSpPr>
        <p:spPr bwMode="auto">
          <a:xfrm>
            <a:off x="176183" y="5269205"/>
            <a:ext cx="2117784" cy="249070"/>
          </a:xfrm>
          <a:custGeom>
            <a:avLst/>
            <a:gdLst>
              <a:gd name="T0" fmla="*/ 2055812 w 2055812"/>
              <a:gd name="T1" fmla="*/ 143669 h 252947"/>
              <a:gd name="T2" fmla="*/ 1027906 w 2055812"/>
              <a:gd name="T3" fmla="*/ 287337 h 252947"/>
              <a:gd name="T4" fmla="*/ 0 w 2055812"/>
              <a:gd name="T5" fmla="*/ 143669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008000"/>
          </a:solidFill>
          <a:ln>
            <a:noFill/>
          </a:ln>
          <a:effectLst>
            <a:outerShdw blurRad="63500" dist="23000" dir="5400000" rotWithShape="0">
              <a:srgbClr val="00000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tIns="0" anchor="ctr"/>
          <a:lstStyle/>
          <a:p>
            <a:pPr algn="ctr" defTabSz="457200" fontAlgn="auto">
              <a:spcBef>
                <a:spcPts val="0"/>
              </a:spcBef>
              <a:spcAft>
                <a:spcPts val="0"/>
              </a:spcAft>
              <a:defRPr/>
            </a:pPr>
            <a:r>
              <a:rPr lang="en-GB" sz="1200" dirty="0">
                <a:solidFill>
                  <a:schemeClr val="lt1"/>
                </a:solidFill>
                <a:latin typeface="+mn-lt"/>
                <a:ea typeface="+mn-ea"/>
              </a:rPr>
              <a:t>Science</a:t>
            </a:r>
          </a:p>
        </p:txBody>
      </p:sp>
      <p:sp>
        <p:nvSpPr>
          <p:cNvPr id="37" name="Snip Diagonal Corner Rectangle 18">
            <a:extLst>
              <a:ext uri="{FF2B5EF4-FFF2-40B4-BE49-F238E27FC236}">
                <a16:creationId xmlns:a16="http://schemas.microsoft.com/office/drawing/2014/main" id="{EA8629E5-EE1A-41C5-A3C8-87FB2A46D01F}"/>
              </a:ext>
            </a:extLst>
          </p:cNvPr>
          <p:cNvSpPr>
            <a:spLocks noChangeArrowheads="1"/>
          </p:cNvSpPr>
          <p:nvPr/>
        </p:nvSpPr>
        <p:spPr bwMode="auto">
          <a:xfrm>
            <a:off x="6869717" y="3659240"/>
            <a:ext cx="2057399" cy="267630"/>
          </a:xfrm>
          <a:custGeom>
            <a:avLst/>
            <a:gdLst>
              <a:gd name="T0" fmla="*/ 2055813 w 2055812"/>
              <a:gd name="T1" fmla="*/ 177801 h 252947"/>
              <a:gd name="T2" fmla="*/ 1027907 w 2055812"/>
              <a:gd name="T3" fmla="*/ 355600 h 252947"/>
              <a:gd name="T4" fmla="*/ 0 w 2055812"/>
              <a:gd name="T5" fmla="*/ 177801 h 252947"/>
              <a:gd name="T6" fmla="*/ 1027907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chemeClr val="accent2">
              <a:lumMod val="50000"/>
            </a:schemeClr>
          </a:solidFill>
          <a:ln>
            <a:noFill/>
          </a:ln>
          <a:effectLst>
            <a:outerShdw blurRad="63500" dist="23000" dir="5400000" rotWithShape="0">
              <a:srgbClr val="000000">
                <a:alpha val="34998"/>
              </a:srgbClr>
            </a:outerShdw>
          </a:effectLst>
          <a:extLst/>
        </p:spPr>
        <p:txBody>
          <a:bodyPr tIns="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457200">
              <a:defRPr/>
            </a:pPr>
            <a:r>
              <a:rPr lang="en-US" sz="1200" dirty="0">
                <a:solidFill>
                  <a:srgbClr val="FFFFFF"/>
                </a:solidFill>
              </a:rPr>
              <a:t>D</a:t>
            </a:r>
            <a:r>
              <a:rPr lang="en-GB" sz="1200" dirty="0" err="1">
                <a:solidFill>
                  <a:srgbClr val="FFFFFF"/>
                </a:solidFill>
              </a:rPr>
              <a:t>esign</a:t>
            </a:r>
            <a:r>
              <a:rPr lang="en-GB" sz="1200" dirty="0">
                <a:solidFill>
                  <a:srgbClr val="FFFFFF"/>
                </a:solidFill>
              </a:rPr>
              <a:t> and Technology</a:t>
            </a:r>
            <a:endParaRPr lang="en-GB" sz="1200" dirty="0">
              <a:solidFill>
                <a:srgbClr val="FFFFFF"/>
              </a:solidFill>
              <a:latin typeface="+mn-lt"/>
              <a:ea typeface="+mn-ea"/>
            </a:endParaRPr>
          </a:p>
        </p:txBody>
      </p:sp>
      <p:sp>
        <p:nvSpPr>
          <p:cNvPr id="38" name="Rectangle 37">
            <a:extLst>
              <a:ext uri="{FF2B5EF4-FFF2-40B4-BE49-F238E27FC236}">
                <a16:creationId xmlns:a16="http://schemas.microsoft.com/office/drawing/2014/main" id="{D2777356-8870-4A70-8DDF-A0604A0B086D}"/>
              </a:ext>
            </a:extLst>
          </p:cNvPr>
          <p:cNvSpPr/>
          <p:nvPr/>
        </p:nvSpPr>
        <p:spPr>
          <a:xfrm>
            <a:off x="6855632" y="3991181"/>
            <a:ext cx="2057400" cy="880713"/>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57200">
              <a:defRPr/>
            </a:pPr>
            <a:r>
              <a:rPr lang="en-GB" sz="1000" dirty="0">
                <a:solidFill>
                  <a:schemeClr val="tx1"/>
                </a:solidFill>
                <a:latin typeface="Calibri" pitchFamily="34" charset="0"/>
              </a:rPr>
              <a:t>In design and technology, we will be investigating, designing and creating a food product linked to healthy foods. The children will prepare and taste a range of foods </a:t>
            </a:r>
          </a:p>
        </p:txBody>
      </p:sp>
      <p:pic>
        <p:nvPicPr>
          <p:cNvPr id="39" name="Picture 38">
            <a:extLst>
              <a:ext uri="{FF2B5EF4-FFF2-40B4-BE49-F238E27FC236}">
                <a16:creationId xmlns:a16="http://schemas.microsoft.com/office/drawing/2014/main" id="{D5537CD6-9F62-4A81-9AC5-C4EABC5CAEA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7975" y="53474"/>
            <a:ext cx="807641" cy="776005"/>
          </a:xfrm>
          <a:prstGeom prst="rect">
            <a:avLst/>
          </a:prstGeom>
          <a:noFill/>
        </p:spPr>
      </p:pic>
      <p:sp>
        <p:nvSpPr>
          <p:cNvPr id="35" name="Rectangle 34">
            <a:extLst>
              <a:ext uri="{FF2B5EF4-FFF2-40B4-BE49-F238E27FC236}">
                <a16:creationId xmlns:a16="http://schemas.microsoft.com/office/drawing/2014/main" id="{182F3846-603C-4851-BD3D-A60FACE84F00}"/>
              </a:ext>
            </a:extLst>
          </p:cNvPr>
          <p:cNvSpPr/>
          <p:nvPr/>
        </p:nvSpPr>
        <p:spPr bwMode="auto">
          <a:xfrm>
            <a:off x="194444" y="1211361"/>
            <a:ext cx="2092415" cy="1137520"/>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lvl="0" algn="ctr" defTabSz="457200" fontAlgn="base">
              <a:spcBef>
                <a:spcPct val="0"/>
              </a:spcBef>
              <a:spcAft>
                <a:spcPct val="0"/>
              </a:spcAft>
              <a:defRPr/>
            </a:pPr>
            <a:r>
              <a:rPr lang="en-GB" sz="1000" dirty="0">
                <a:solidFill>
                  <a:srgbClr val="000000"/>
                </a:solidFill>
                <a:latin typeface="Calibri" pitchFamily="34" charset="0"/>
              </a:rPr>
              <a:t> In English, we will be using the texts  ‘Bog Baby’ and ‘Where the Wild Things Are’ to help us to plan, write and edit our own finding and portal narrative. We will also be looking at how we write instructions and information texts.</a:t>
            </a:r>
            <a:endParaRPr lang="en-GB" sz="800" dirty="0">
              <a:solidFill>
                <a:schemeClr val="tx1"/>
              </a:solidFill>
              <a:latin typeface="Calibri" pitchFamily="34" charset="0"/>
              <a:ea typeface="ＭＳ Ｐゴシック" pitchFamily="34" charset="-128"/>
            </a:endParaRPr>
          </a:p>
          <a:p>
            <a:pPr defTabSz="457200">
              <a:defRPr/>
            </a:pPr>
            <a:endParaRPr lang="en-GB" sz="800" dirty="0">
              <a:solidFill>
                <a:schemeClr val="tx1"/>
              </a:solidFill>
              <a:latin typeface="Calibri" pitchFamily="34" charset="0"/>
              <a:ea typeface="ＭＳ Ｐゴシック" pitchFamily="34" charset="-128"/>
            </a:endParaRPr>
          </a:p>
          <a:p>
            <a:pPr defTabSz="457200">
              <a:defRPr/>
            </a:pPr>
            <a:endParaRPr lang="en-GB" sz="800" dirty="0">
              <a:solidFill>
                <a:schemeClr val="tx1"/>
              </a:solidFill>
              <a:latin typeface="Calibri" pitchFamily="34" charset="0"/>
              <a:ea typeface="ＭＳ Ｐゴシック" pitchFamily="34" charset="-128"/>
            </a:endParaRPr>
          </a:p>
        </p:txBody>
      </p:sp>
      <p:pic>
        <p:nvPicPr>
          <p:cNvPr id="6" name="Picture 5">
            <a:extLst>
              <a:ext uri="{FF2B5EF4-FFF2-40B4-BE49-F238E27FC236}">
                <a16:creationId xmlns:a16="http://schemas.microsoft.com/office/drawing/2014/main" id="{43A4647F-166E-4411-AB04-ED22D509C5A3}"/>
              </a:ext>
            </a:extLst>
          </p:cNvPr>
          <p:cNvPicPr>
            <a:picLocks noChangeAspect="1"/>
          </p:cNvPicPr>
          <p:nvPr/>
        </p:nvPicPr>
        <p:blipFill>
          <a:blip r:embed="rId4"/>
          <a:stretch>
            <a:fillRect/>
          </a:stretch>
        </p:blipFill>
        <p:spPr>
          <a:xfrm>
            <a:off x="2493713" y="2831782"/>
            <a:ext cx="4126929" cy="2321414"/>
          </a:xfrm>
          <a:prstGeom prst="rect">
            <a:avLst/>
          </a:prstGeom>
        </p:spPr>
      </p:pic>
    </p:spTree>
    <p:extLst>
      <p:ext uri="{BB962C8B-B14F-4D97-AF65-F5344CB8AC3E}">
        <p14:creationId xmlns:p14="http://schemas.microsoft.com/office/powerpoint/2010/main" val="3435129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5413</TotalTime>
  <Words>463</Words>
  <Application>Microsoft Office PowerPoint</Application>
  <PresentationFormat>On-screen Show (4:3)</PresentationFormat>
  <Paragraphs>31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Arial</vt:lpstr>
      <vt:lpstr>Calibri</vt:lpstr>
      <vt:lpstr>Twinkl Cursive Looped</vt:lpstr>
      <vt:lpstr>Office Theme</vt:lpstr>
      <vt:lpstr>PowerPoint Presentation</vt:lpstr>
    </vt:vector>
  </TitlesOfParts>
  <Company>Your Company Name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 Torrie</dc:creator>
  <cp:lastModifiedBy>Becci Banister</cp:lastModifiedBy>
  <cp:revision>109</cp:revision>
  <cp:lastPrinted>2023-12-14T08:03:58Z</cp:lastPrinted>
  <dcterms:created xsi:type="dcterms:W3CDTF">2014-01-12T15:09:39Z</dcterms:created>
  <dcterms:modified xsi:type="dcterms:W3CDTF">2024-03-27T12:20:35Z</dcterms:modified>
</cp:coreProperties>
</file>